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77" r:id="rId3"/>
    <p:sldId id="282" r:id="rId4"/>
    <p:sldId id="285" r:id="rId5"/>
    <p:sldId id="281" r:id="rId6"/>
    <p:sldId id="279" r:id="rId7"/>
    <p:sldId id="280" r:id="rId8"/>
    <p:sldId id="283" r:id="rId9"/>
    <p:sldId id="284" r:id="rId10"/>
    <p:sldId id="275" r:id="rId11"/>
    <p:sldId id="286" r:id="rId12"/>
    <p:sldId id="288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15" autoAdjust="0"/>
    <p:restoredTop sz="94660"/>
  </p:normalViewPr>
  <p:slideViewPr>
    <p:cSldViewPr snapToGrid="0">
      <p:cViewPr varScale="1">
        <p:scale>
          <a:sx n="65" d="100"/>
          <a:sy n="65" d="100"/>
        </p:scale>
        <p:origin x="96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39822A-3882-404D-B424-E7203C3E5600}" type="datetimeFigureOut">
              <a:rPr lang="en-US" smtClean="0"/>
              <a:t>6/2/2020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59C50-555C-4BC8-9FD5-596382F184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10018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39822A-3882-404D-B424-E7203C3E5600}" type="datetimeFigureOut">
              <a:rPr lang="en-US" smtClean="0"/>
              <a:t>6/2/2020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59C50-555C-4BC8-9FD5-596382F184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7064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39822A-3882-404D-B424-E7203C3E5600}" type="datetimeFigureOut">
              <a:rPr lang="en-US" smtClean="0"/>
              <a:t>6/2/2020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59C50-555C-4BC8-9FD5-596382F18409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535752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39822A-3882-404D-B424-E7203C3E5600}" type="datetimeFigureOut">
              <a:rPr lang="en-US" smtClean="0"/>
              <a:t>6/2/2020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59C50-555C-4BC8-9FD5-596382F184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4956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39822A-3882-404D-B424-E7203C3E5600}" type="datetimeFigureOut">
              <a:rPr lang="en-US" smtClean="0"/>
              <a:t>6/2/2020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59C50-555C-4BC8-9FD5-596382F18409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1426089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39822A-3882-404D-B424-E7203C3E5600}" type="datetimeFigureOut">
              <a:rPr lang="en-US" smtClean="0"/>
              <a:t>6/2/2020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59C50-555C-4BC8-9FD5-596382F184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12005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39822A-3882-404D-B424-E7203C3E5600}" type="datetimeFigureOut">
              <a:rPr lang="en-US" smtClean="0"/>
              <a:t>6/2/2020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59C50-555C-4BC8-9FD5-596382F184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15952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39822A-3882-404D-B424-E7203C3E5600}" type="datetimeFigureOut">
              <a:rPr lang="en-US" smtClean="0"/>
              <a:t>6/2/2020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59C50-555C-4BC8-9FD5-596382F184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59181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39822A-3882-404D-B424-E7203C3E5600}" type="datetimeFigureOut">
              <a:rPr lang="en-US" smtClean="0"/>
              <a:t>6/2/2020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59C50-555C-4BC8-9FD5-596382F184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1640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39822A-3882-404D-B424-E7203C3E5600}" type="datetimeFigureOut">
              <a:rPr lang="en-US" smtClean="0"/>
              <a:t>6/2/2020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59C50-555C-4BC8-9FD5-596382F184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0511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39822A-3882-404D-B424-E7203C3E5600}" type="datetimeFigureOut">
              <a:rPr lang="en-US" smtClean="0"/>
              <a:t>6/2/2020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59C50-555C-4BC8-9FD5-596382F184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1529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39822A-3882-404D-B424-E7203C3E5600}" type="datetimeFigureOut">
              <a:rPr lang="en-US" smtClean="0"/>
              <a:t>6/2/2020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59C50-555C-4BC8-9FD5-596382F184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6199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39822A-3882-404D-B424-E7203C3E5600}" type="datetimeFigureOut">
              <a:rPr lang="en-US" smtClean="0"/>
              <a:t>6/2/2020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59C50-555C-4BC8-9FD5-596382F184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3923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39822A-3882-404D-B424-E7203C3E5600}" type="datetimeFigureOut">
              <a:rPr lang="en-US" smtClean="0"/>
              <a:t>6/2/2020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59C50-555C-4BC8-9FD5-596382F184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6563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39822A-3882-404D-B424-E7203C3E5600}" type="datetimeFigureOut">
              <a:rPr lang="en-US" smtClean="0"/>
              <a:t>6/2/2020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59C50-555C-4BC8-9FD5-596382F184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2297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39822A-3882-404D-B424-E7203C3E5600}" type="datetimeFigureOut">
              <a:rPr lang="en-US" smtClean="0"/>
              <a:t>6/2/2020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59C50-555C-4BC8-9FD5-596382F184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3714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39822A-3882-404D-B424-E7203C3E5600}" type="datetimeFigureOut">
              <a:rPr lang="en-US" smtClean="0"/>
              <a:t>6/2/2020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94359C50-555C-4BC8-9FD5-596382F184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5527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.png"/><Relationship Id="rId3" Type="http://schemas.openxmlformats.org/officeDocument/2006/relationships/image" Target="../media/image34.png"/><Relationship Id="rId7" Type="http://schemas.openxmlformats.org/officeDocument/2006/relationships/image" Target="../media/image38.jpeg"/><Relationship Id="rId12" Type="http://schemas.openxmlformats.org/officeDocument/2006/relationships/image" Target="../media/image43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image3.slideserve.com/6078328/slide2-l.jpg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5.jpe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5" Type="http://schemas.openxmlformats.org/officeDocument/2006/relationships/image" Target="../media/image1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image3.slideserve.com/6078328/slide2-l.jpg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hyperlink" Target="https://image3.slideserve.com/6078328/slide2-l.jpg" TargetMode="External"/><Relationship Id="rId7" Type="http://schemas.openxmlformats.org/officeDocument/2006/relationships/image" Target="../media/image28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jpeg"/><Relationship Id="rId10" Type="http://schemas.openxmlformats.org/officeDocument/2006/relationships/image" Target="../media/image31.jpeg"/><Relationship Id="rId4" Type="http://schemas.openxmlformats.org/officeDocument/2006/relationships/image" Target="../media/image1.png"/><Relationship Id="rId9" Type="http://schemas.openxmlformats.org/officeDocument/2006/relationships/image" Target="../media/image3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image3.slideserve.com/6078328/slide2-l.jpg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29840" y="3655378"/>
            <a:ext cx="9391200" cy="1090228"/>
          </a:xfrm>
        </p:spPr>
        <p:txBody>
          <a:bodyPr/>
          <a:lstStyle/>
          <a:p>
            <a:pPr algn="ctr"/>
            <a:r>
              <a:rPr lang="ro-RO" sz="44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ZIUA MONDIALĂ A MEDIULUI </a:t>
            </a:r>
            <a:r>
              <a:rPr lang="en-US" sz="44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44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IUNIE </a:t>
            </a:r>
            <a:r>
              <a:rPr lang="ro-RO" sz="40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</a:t>
            </a:r>
            <a:endParaRPr lang="en-US" sz="4000" b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7287" y="1741144"/>
            <a:ext cx="7766936" cy="1096899"/>
          </a:xfrm>
        </p:spPr>
        <p:txBody>
          <a:bodyPr>
            <a:normAutofit lnSpcReduction="10000"/>
          </a:bodyPr>
          <a:lstStyle/>
          <a:p>
            <a:pPr algn="ctr"/>
            <a:r>
              <a:rPr lang="pt-BR" sz="3200" b="1" i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„</a:t>
            </a:r>
            <a:r>
              <a:rPr lang="pt-BR" sz="3200" b="1" i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SĂ OFERIM TIMP </a:t>
            </a:r>
            <a:r>
              <a:rPr lang="pt-BR" sz="3200" b="1" i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NATURII!” </a:t>
            </a:r>
          </a:p>
          <a:p>
            <a:pPr algn="ctr"/>
            <a:r>
              <a:rPr lang="pt-BR" sz="2800" b="1" i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pt-BR" sz="2800" b="1" i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TIME FOR NATURE)</a:t>
            </a:r>
            <a:endParaRPr lang="en-US" sz="2800" b="1" i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09015">
            <a:off x="10038939" y="895987"/>
            <a:ext cx="1410091" cy="108678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583138">
            <a:off x="-92771" y="222548"/>
            <a:ext cx="2933575" cy="172461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Rectangle 9"/>
          <p:cNvSpPr/>
          <p:nvPr/>
        </p:nvSpPr>
        <p:spPr>
          <a:xfrm>
            <a:off x="2789098" y="460957"/>
            <a:ext cx="640155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dirty="0" smtClean="0"/>
              <a:t>     </a:t>
            </a:r>
            <a:r>
              <a:rPr lang="en-US" sz="2000" b="1" dirty="0" smtClean="0"/>
              <a:t>AGENŢIA </a:t>
            </a:r>
            <a:r>
              <a:rPr lang="en-US" sz="2000" b="1" dirty="0"/>
              <a:t>PENTRU PROTECŢIA MEDIULUI VASLUI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367064">
            <a:off x="10176798" y="2386336"/>
            <a:ext cx="1524001" cy="114896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75962" y="3212035"/>
            <a:ext cx="1714689" cy="12927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4282">
            <a:off x="10650585" y="4245991"/>
            <a:ext cx="1862205" cy="165643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328227">
            <a:off x="9337195" y="5192956"/>
            <a:ext cx="2459278" cy="212848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93748" y="1671610"/>
            <a:ext cx="1309626" cy="98734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20883" y="113824"/>
            <a:ext cx="1242932" cy="937062"/>
          </a:xfrm>
          <a:prstGeom prst="rect">
            <a:avLst/>
          </a:prstGeom>
        </p:spPr>
      </p:pic>
      <p:pic>
        <p:nvPicPr>
          <p:cNvPr id="1026" name="Picture 2" descr="Textura iarba - fotohobbym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8800" y="5334000"/>
            <a:ext cx="10338773" cy="1693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17969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1267" y="2920182"/>
            <a:ext cx="3281918" cy="388366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70962" y="67480"/>
            <a:ext cx="6552317" cy="1320800"/>
          </a:xfrm>
        </p:spPr>
        <p:txBody>
          <a:bodyPr/>
          <a:lstStyle/>
          <a:p>
            <a:r>
              <a:rPr lang="ro-RO" dirty="0" smtClean="0"/>
              <a:t>Ce </a:t>
            </a:r>
            <a:r>
              <a:rPr lang="ro-RO" dirty="0" smtClean="0"/>
              <a:t>poți </a:t>
            </a:r>
            <a:r>
              <a:rPr lang="ro-RO" dirty="0" smtClean="0"/>
              <a:t>face </a:t>
            </a:r>
            <a:r>
              <a:rPr lang="ro-RO" dirty="0" smtClean="0"/>
              <a:t>TU pentru </a:t>
            </a:r>
            <a:r>
              <a:rPr lang="ro-RO" dirty="0" smtClean="0"/>
              <a:t>protejarea </a:t>
            </a:r>
            <a:r>
              <a:rPr lang="ro-RO" dirty="0" smtClean="0"/>
              <a:t>biodiversității</a:t>
            </a:r>
            <a:r>
              <a:rPr lang="ro-RO" dirty="0" smtClean="0"/>
              <a:t>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1154" y="2513196"/>
            <a:ext cx="8596668" cy="3880773"/>
          </a:xfrm>
        </p:spPr>
        <p:txBody>
          <a:bodyPr>
            <a:normAutofit fontScale="92500" lnSpcReduction="20000"/>
          </a:bodyPr>
          <a:lstStyle/>
          <a:p>
            <a:r>
              <a:rPr lang="ro-RO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Redu consumul </a:t>
            </a:r>
            <a:r>
              <a:rPr lang="ro-RO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 hârtie și </a:t>
            </a:r>
            <a:r>
              <a:rPr lang="ro-RO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carton!</a:t>
            </a:r>
            <a:endParaRPr lang="ro-RO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o-RO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Organizează </a:t>
            </a:r>
            <a:r>
              <a:rPr lang="ro-RO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 </a:t>
            </a:r>
            <a:r>
              <a:rPr lang="ro-RO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acțiune </a:t>
            </a:r>
            <a:r>
              <a:rPr lang="ro-RO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 </a:t>
            </a:r>
            <a:r>
              <a:rPr lang="ro-RO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ecologizare!</a:t>
            </a:r>
            <a:endParaRPr lang="ro-RO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o-RO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Participă </a:t>
            </a:r>
            <a:r>
              <a:rPr lang="ro-RO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 acțiuni de plantare </a:t>
            </a:r>
            <a:r>
              <a:rPr lang="ro-RO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copaci! </a:t>
            </a:r>
            <a:endParaRPr lang="ro-RO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o-RO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Folosește </a:t>
            </a:r>
            <a:r>
              <a:rPr lang="ro-RO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hrana </a:t>
            </a:r>
            <a:r>
              <a:rPr lang="ro-RO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bio!</a:t>
            </a:r>
            <a:endParaRPr lang="ro-RO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o-RO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 risipi apa!</a:t>
            </a:r>
          </a:p>
          <a:p>
            <a:r>
              <a:rPr lang="ro-RO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Economisește energia!</a:t>
            </a:r>
            <a:endParaRPr lang="ro-RO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o-RO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Reciclează deșeurile!</a:t>
            </a:r>
          </a:p>
          <a:p>
            <a:r>
              <a:rPr lang="ro-RO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Protejează păsările, animalele!</a:t>
            </a:r>
            <a:r>
              <a:rPr lang="ro-RO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o-RO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 grijă de păduri!</a:t>
            </a:r>
          </a:p>
          <a:p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Informează-i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și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alții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 bine </a:t>
            </a:r>
            <a:endParaRPr lang="ro-RO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o-RO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o-RO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  <a:r>
              <a:rPr lang="en-US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să</a:t>
            </a:r>
            <a:r>
              <a:rPr lang="en-US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facă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toate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aceste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mici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gesturi</a:t>
            </a:r>
            <a:r>
              <a:rPr lang="ro-RO" b="1" dirty="0" smtClean="0">
                <a:solidFill>
                  <a:schemeClr val="tx1"/>
                </a:solidFill>
                <a:latin typeface="Open Sans"/>
              </a:rPr>
              <a:t>!</a:t>
            </a:r>
            <a:endParaRPr 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t="17520" b="18967"/>
          <a:stretch/>
        </p:blipFill>
        <p:spPr>
          <a:xfrm>
            <a:off x="-23285" y="-44246"/>
            <a:ext cx="2353530" cy="219530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43185" y="5589639"/>
            <a:ext cx="2628900" cy="121420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92588" y="-40228"/>
            <a:ext cx="1530229" cy="1146147"/>
          </a:xfrm>
          <a:prstGeom prst="rect">
            <a:avLst/>
          </a:prstGeom>
        </p:spPr>
      </p:pic>
      <p:sp>
        <p:nvSpPr>
          <p:cNvPr id="10" name="AutoShape 2" descr="COPIII ȘI NATUR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43185" y="3654768"/>
            <a:ext cx="2619375" cy="1934870"/>
          </a:xfrm>
          <a:prstGeom prst="rect">
            <a:avLst/>
          </a:prstGeom>
        </p:spPr>
      </p:pic>
      <p:pic>
        <p:nvPicPr>
          <p:cNvPr id="7172" name="Picture 4" descr="Au început înscrierile pentru Programul Național de plantat păduri ...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0657" y="2192964"/>
            <a:ext cx="2619375" cy="1743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AutoShape 6" descr="Actiune de ecologizare, in acest week-end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70117" y="3936040"/>
            <a:ext cx="2121883" cy="286780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102645" y="2164570"/>
            <a:ext cx="2129440" cy="177147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425644" y="-18156"/>
            <a:ext cx="1898227" cy="214312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295515" y="-44246"/>
            <a:ext cx="1896485" cy="2195307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577780" y="5769358"/>
            <a:ext cx="857847" cy="986746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155549" y="5971794"/>
            <a:ext cx="844349" cy="844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9689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25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3963" y="1199871"/>
            <a:ext cx="4526845" cy="4052642"/>
          </a:xfrm>
        </p:spPr>
        <p:txBody>
          <a:bodyPr/>
          <a:lstStyle/>
          <a:p>
            <a:pPr lvl="0" defTabSz="914400">
              <a:spcBef>
                <a:spcPts val="0"/>
              </a:spcBef>
            </a:pPr>
            <a:r>
              <a:rPr lang="en-US" sz="24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4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b="1" u="sng" dirty="0" smtClean="0">
                <a:latin typeface="+mn-lt"/>
                <a:hlinkClick r:id="rId2" tooltip="slide2"/>
              </a:rPr>
              <a:t/>
            </a:r>
            <a:br>
              <a:rPr lang="en-US" sz="4000" b="1" u="sng" dirty="0" smtClean="0">
                <a:latin typeface="+mn-lt"/>
                <a:hlinkClick r:id="rId2" tooltip="slide2"/>
              </a:rPr>
            </a:br>
            <a:r>
              <a:rPr lang="en-US" sz="3600" dirty="0">
                <a:latin typeface="+mn-lt"/>
              </a:rPr>
              <a:t/>
            </a:r>
            <a:br>
              <a:rPr lang="en-US" sz="3600" dirty="0">
                <a:latin typeface="+mn-lt"/>
              </a:rPr>
            </a:b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b="1" dirty="0">
                <a:solidFill>
                  <a:prstClr val="black"/>
                </a:solidFill>
                <a:latin typeface="Lucida Calligraphy" panose="03010101010101010101" pitchFamily="66" charset="0"/>
                <a:ea typeface="+mn-ea"/>
                <a:cs typeface="+mn-cs"/>
              </a:rPr>
              <a:t>“</a:t>
            </a:r>
            <a:r>
              <a:rPr lang="ro-RO" sz="2400" b="1" dirty="0">
                <a:solidFill>
                  <a:prstClr val="black"/>
                </a:solidFill>
                <a:latin typeface="Lucida Calligraphy" panose="03010101010101010101" pitchFamily="66" charset="0"/>
                <a:ea typeface="+mn-ea"/>
                <a:cs typeface="+mn-cs"/>
              </a:rPr>
              <a:t>Am plecat de acasă pentru o plimbare și am ajuns să stau până la apus, doarece am sim</a:t>
            </a:r>
            <a:r>
              <a:rPr lang="ro-RO" sz="2400" b="1" i="1" dirty="0">
                <a:solidFill>
                  <a:prstClr val="black"/>
                </a:solidFill>
                <a:latin typeface="Lucida Calligraphy" panose="03010101010101010101" pitchFamily="66" charset="0"/>
                <a:ea typeface="+mn-ea"/>
                <a:cs typeface="+mn-cs"/>
              </a:rPr>
              <a:t>ț</a:t>
            </a:r>
            <a:r>
              <a:rPr lang="ro-RO" sz="2400" b="1" dirty="0">
                <a:solidFill>
                  <a:prstClr val="black"/>
                </a:solidFill>
                <a:latin typeface="Lucida Calligraphy" panose="03010101010101010101" pitchFamily="66" charset="0"/>
                <a:ea typeface="+mn-ea"/>
                <a:cs typeface="+mn-cs"/>
              </a:rPr>
              <a:t>it că a ieși în </a:t>
            </a:r>
            <a:r>
              <a:rPr lang="ro-RO" sz="2400" b="1" dirty="0">
                <a:solidFill>
                  <a:srgbClr val="00B050"/>
                </a:solidFill>
                <a:latin typeface="Lucida Calligraphy" panose="03010101010101010101" pitchFamily="66" charset="0"/>
                <a:ea typeface="+mn-ea"/>
                <a:cs typeface="+mn-cs"/>
              </a:rPr>
              <a:t>Natură</a:t>
            </a:r>
            <a:r>
              <a:rPr lang="ro-RO" sz="2400" b="1" dirty="0">
                <a:solidFill>
                  <a:prstClr val="black"/>
                </a:solidFill>
                <a:latin typeface="Lucida Calligraphy" panose="03010101010101010101" pitchFamily="66" charset="0"/>
                <a:ea typeface="+mn-ea"/>
                <a:cs typeface="+mn-cs"/>
              </a:rPr>
              <a:t> înseamnă de fapt a ajunge </a:t>
            </a:r>
            <a:r>
              <a:rPr lang="en-US" sz="2400" b="1" dirty="0" smtClean="0">
                <a:solidFill>
                  <a:prstClr val="black"/>
                </a:solidFill>
                <a:latin typeface="Lucida Calligraphy" panose="03010101010101010101" pitchFamily="66" charset="0"/>
                <a:ea typeface="+mn-ea"/>
                <a:cs typeface="+mn-cs"/>
              </a:rPr>
              <a:t/>
            </a:r>
            <a:br>
              <a:rPr lang="en-US" sz="2400" b="1" dirty="0" smtClean="0">
                <a:solidFill>
                  <a:prstClr val="black"/>
                </a:solidFill>
                <a:latin typeface="Lucida Calligraphy" panose="03010101010101010101" pitchFamily="66" charset="0"/>
                <a:ea typeface="+mn-ea"/>
                <a:cs typeface="+mn-cs"/>
              </a:rPr>
            </a:br>
            <a:r>
              <a:rPr lang="ro-RO" sz="2400" b="1" dirty="0" smtClean="0">
                <a:solidFill>
                  <a:srgbClr val="00B050"/>
                </a:solidFill>
                <a:latin typeface="Lucida Calligraphy" panose="03010101010101010101" pitchFamily="66" charset="0"/>
                <a:ea typeface="+mn-ea"/>
                <a:cs typeface="+mn-cs"/>
              </a:rPr>
              <a:t>Acasă</a:t>
            </a:r>
            <a:r>
              <a:rPr lang="en-US" sz="2400" b="1" dirty="0">
                <a:solidFill>
                  <a:prstClr val="black"/>
                </a:solidFill>
                <a:latin typeface="Lucida Calligraphy" panose="03010101010101010101" pitchFamily="66" charset="0"/>
                <a:ea typeface="+mn-ea"/>
                <a:cs typeface="+mn-cs"/>
              </a:rPr>
              <a:t>”</a:t>
            </a:r>
            <a:r>
              <a:rPr lang="ro-RO" sz="2400" b="1" dirty="0">
                <a:solidFill>
                  <a:prstClr val="black"/>
                </a:solidFill>
                <a:latin typeface="Lucida Calligraphy" panose="03010101010101010101" pitchFamily="66" charset="0"/>
                <a:ea typeface="+mn-ea"/>
                <a:cs typeface="+mn-cs"/>
              </a:rPr>
              <a:t/>
            </a:r>
            <a:br>
              <a:rPr lang="ro-RO" sz="2400" b="1" dirty="0">
                <a:solidFill>
                  <a:prstClr val="black"/>
                </a:solidFill>
                <a:latin typeface="Lucida Calligraphy" panose="03010101010101010101" pitchFamily="66" charset="0"/>
                <a:ea typeface="+mn-ea"/>
                <a:cs typeface="+mn-cs"/>
              </a:rPr>
            </a:br>
            <a:r>
              <a:rPr lang="ro-RO" sz="2400" dirty="0">
                <a:solidFill>
                  <a:prstClr val="black"/>
                </a:solidFill>
                <a:latin typeface="Lucida Calligraphy" pitchFamily="66" charset="0"/>
                <a:ea typeface="+mn-ea"/>
                <a:cs typeface="+mn-cs"/>
              </a:rPr>
              <a:t/>
            </a:r>
            <a:br>
              <a:rPr lang="ro-RO" sz="2400" dirty="0">
                <a:solidFill>
                  <a:prstClr val="black"/>
                </a:solidFill>
                <a:latin typeface="Lucida Calligraphy" pitchFamily="66" charset="0"/>
                <a:ea typeface="+mn-ea"/>
                <a:cs typeface="+mn-cs"/>
              </a:rPr>
            </a:br>
            <a:r>
              <a:rPr lang="ro-RO" sz="2400" dirty="0">
                <a:solidFill>
                  <a:prstClr val="black"/>
                </a:solidFill>
                <a:latin typeface="Lucida Calligraphy" pitchFamily="66" charset="0"/>
                <a:ea typeface="+mn-ea"/>
                <a:cs typeface="+mn-cs"/>
              </a:rPr>
              <a:t> John Muir</a:t>
            </a:r>
            <a:r>
              <a:rPr lang="en-US" sz="1800" dirty="0">
                <a:solidFill>
                  <a:prstClr val="black"/>
                </a:solidFill>
                <a:latin typeface="Lucida Calligraphy" pitchFamily="66" charset="0"/>
                <a:ea typeface="+mn-ea"/>
                <a:cs typeface="+mn-cs"/>
              </a:rPr>
              <a:t/>
            </a:r>
            <a:br>
              <a:rPr lang="en-US" sz="1800" dirty="0">
                <a:solidFill>
                  <a:prstClr val="black"/>
                </a:solidFill>
                <a:latin typeface="Lucida Calligraphy" pitchFamily="66" charset="0"/>
                <a:ea typeface="+mn-ea"/>
                <a:cs typeface="+mn-cs"/>
              </a:rPr>
            </a:br>
            <a:endPara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09015">
            <a:off x="10038939" y="895987"/>
            <a:ext cx="1410091" cy="108678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367064">
            <a:off x="10176798" y="2386336"/>
            <a:ext cx="1524001" cy="114896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75962" y="3212035"/>
            <a:ext cx="1714689" cy="12927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4282">
            <a:off x="10650585" y="4245991"/>
            <a:ext cx="1862205" cy="165643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328227">
            <a:off x="9337195" y="5192956"/>
            <a:ext cx="2459278" cy="212848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93748" y="1671610"/>
            <a:ext cx="1309626" cy="98734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20883" y="113824"/>
            <a:ext cx="1242932" cy="937062"/>
          </a:xfrm>
          <a:prstGeom prst="rect">
            <a:avLst/>
          </a:prstGeom>
        </p:spPr>
      </p:pic>
      <p:pic>
        <p:nvPicPr>
          <p:cNvPr id="1026" name="Picture 2" descr="Textura iarba - fotohobbym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8800" y="5334000"/>
            <a:ext cx="10338773" cy="1693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itle 1"/>
          <p:cNvSpPr txBox="1">
            <a:spLocks/>
          </p:cNvSpPr>
          <p:nvPr/>
        </p:nvSpPr>
        <p:spPr>
          <a:xfrm>
            <a:off x="1107315" y="2489794"/>
            <a:ext cx="8747347" cy="147279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4A02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4A02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4A02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4A02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4A02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4A02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9" name="AutoShape 6" descr="data:image/jpeg;base64,/9j/4AAQSkZJRgABAQAAAQABAAD/2wCEAAkGBwgHBgkIBwgKCgkLDRYPDQwMDRsUFRAWIB0iIiAdHx8kKDQsJCYxJx8fLT0tMTU3Ojo6Iys/RD84QzQ5OjcBCgoKDQwNGg8PGjclHyU3Nzc3Nzc3Nzc3Nzc3Nzc3Nzc3Nzc3Nzc3Nzc3Nzc3Nzc3Nzc3Nzc3Nzc3Nzc3Nzc3N//AABEIAGQAZAMBIgACEQEDEQH/xAAbAAACAwEBAQAAAAAAAAAAAAADBQAEBgIBB//EADMQAAIBAwIEBQIFAwUAAAAAAAECAwAEERIhBTFBUQYTImFxFDKBkbHB4UKC8BUjJDNS/8QAGgEAAgMBAQAAAAAAAAAAAAAAAgMBBAUGAP/EACkRAAICAQMDBAEFAQAAAAAAAAABAgMRBBIhBUFREyIxMhQjM0JhkQb/2gAMAwEAAhEDEQA/AMypoiGgqciiJXNyQph1NFU7UBTRVpTAI1AcVYNBeiiQUbhaVXK05nG1K7hauUS5JTFki1XZd6uSDeq7rWjBjkCxXSii28QlnSNmCBmA1HpTqPwvxB8qsTE59JA2YdxQ2XQh9ng8JQNqlPJPDXEVIAgIONx71KD8mp/yByi6nKiLQUoqc96zJngy0ZaCtFU0lgs7PKhOKlzOkEEsrEYjXJ3ofhx7jxCJfobbzDERr0SLtn2OD+OMUyFU3FyS4RG1sHIpbYCqd5bDWkcJLuygnsM024tbS8HMzcRtiru4SNQ4J0kdd9v5r1nls7mK2ntCkkhBcllIRCvpOQTnJ2pqU4rMVklxaM//AKbNICyRsw5csUObg14SuY+hLkEc/wDMVuPL07MMVTuB6iM53pUdfPPCA3sxycLug4PkEYOdjnA/c19A8PeJ441itL8LCzjShfP6mlMgIIINRo1eP/cAJPccqi+2N8cWI96r7muuZx5p2/KvKzUV3OiBEDMq7A868rM/GfY9wJYzRRQIjXc0qwxNI52UVsyWXhDUshJ7mK1j1ytjsOppa15c37aY8xRHovM/Jqixe8uPOkJPYdBT/hVqip5szBUHejcI1LyzoOndOj+5aK+MxSjh00MSMytp1E/I/ilKWl1wpGmhupYZSMZikKE+23Ovofh7xJ4ft7+e34lbTTwXUbQF41DbHY7Z/SsVFZPdXckUpuGjDnyjMuhmTOxI6HGMgd6u6XdGDU1gp9Ttqtu3V/GBLHcXLznzJJJywwyu5bI+a0fh3gJkZuJst3JaxwuyPbRhtMg5LIP/ACdwd+tXxwFYIW8iFA6j75DjJ7e9bvwv4Js5fAtrdXt1JqkV7qWJHxE+c6Q49gBTbblGLZnmW4ffzNbwxS2t0+pVHnBNSk/P71dlGV9SaD7nnV9riG3VY4EUoowABsOm1U2iZm1Sb8vwFczKyMpNqOCrLAvd/T9vKouXHPmM1daHkdO2Dihx2+ZN9hyolJYAwAa8S0CxuzA4z6VzUphHw15gZHGCTyPapT04Y5GJGXjNK+MXepjGD6I9zjqaYB9CM3YZpGVErOrHUGG5rSpit25l7SV7pZLHBrhbmMll06Tim8pMsflD7cYpTZQpbxiOInfdjjfNOIc+X6fuxse1Lvxv3I7HQxlKlQn89zng9lLaXkIjKRSBgI5c9cdOx/wYr6tLwsJ4S+m8R2klwEkMiTo2JYif6g3Qj8vwrI+D7eFeI273T4UEEauXOvqvFPEPCPpzAZVkVtjgZGOtMjf6kHmWGjB1WhVGoUYJyTPknijjsnE+Bjhs1gPOtiWtr20UDWACMOg5E91zv0FIvBvG+KxQX/Alu4xYzYklWRssGB3VD0LdR2B65rTcZW0juSbPONXM7fiO1ThVtY37OlzFbyTBh6XQFmHf3/mqs9c1XJTWf7QXUumxqp9erhePBRa7g3EBku5wDiG2GR/c/JRVqzvVlm+kuYjDespeNR6klUDJw3sAdjWmueHwxWyxxokcY7Lgcvalr2UV0R6QHhOpHGxHff37VlLU0zWNvHnuc97fBTG50YwBvVu1tNZHoOKNHbiTSAPSvtTFNMa7UVUW+WDjB6kKIoXapXBkqU/aRuPls0f/AA5e+g4/KkdqNQyeVauaMBCuOYxWWnT6W4MbD0k5HxWppp7k0X9BZieGWUGnHQHcZ7UGfjkljc+WsIZV5ljjPxRYgu2DkUWS0guRpmTV+tHmCl71lHUbb5V/oSwx9wniaXMMc8f2kcjzX2plNxPCHTge56Vn7OFLaIJEulRyAru6tfrrdomkZA3MjnWfKuDn4RrxjP0k5LM8f6y+lylyWdJVf3U5plwHzbHixnvdSWzRYiOnqcZz16D8qoeF+Coh8sEmFDqkcjme21bm4WNo184JpwABjINVNVdCuThHlM5rrevbrjp5L3fLx28IYqVljCqQVHInrSq4jWac+WMLncjrQrewhikEttrjXGPLEjYHvp5VfMpWPQHbHY1Wp0yT3djmHgGAsYwooTvXkj0AtmruQGE1VKHn3qVGSDKzRAtgUq4tw36qP0nS45Hv81phbAtyriW2Hahr1Dg00FGTi8owIjlt3KzRFf0o9vdQyPoSQFhzztvWse2BP2A47jIqs/BrORWZrdNR6gVe/Mrl9kbNHWp1RSwLlBQDURn5pnwixl4g3oIWMfc5/b3rrgHDrSaeW3v7cuFbKM56dhWmiVYMRWyokY/pUYqpqLsPZBcl6/8A6Kbhtpjh+S1HBFZ2ywQBT2GefzXaRtJ/2Bjjl1xXtvCeZA3GD71YLBdlGKr10Y90uWc3KTbcpPLZyNKDCjFBkeumOTQ2XNPfAtvIEnNeGuiMc64Y0tsk8zUobNvUr2QSqPuNdqgbOalSqjPAZFHavEUbV5Uo+xB2lhbzSmWRMvGcqc4prZxpsdIyalSrEHmKGw+owZQqbCgmpUp0QWcHnXhqVKCZ5AZKBIalSkksEalSpRgn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pic>
        <p:nvPicPr>
          <p:cNvPr id="16" name="Picture 3" descr="Image result for natural tourism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414399" y="1401467"/>
            <a:ext cx="4325791" cy="3438684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2657319" y="137285"/>
            <a:ext cx="57666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accent2"/>
                </a:solidFill>
              </a:rPr>
              <a:t>Din respect </a:t>
            </a:r>
            <a:r>
              <a:rPr lang="en-US" sz="2800" b="1" dirty="0" err="1" smtClean="0">
                <a:solidFill>
                  <a:schemeClr val="accent2"/>
                </a:solidFill>
              </a:rPr>
              <a:t>pentru</a:t>
            </a:r>
            <a:r>
              <a:rPr lang="en-US" sz="2800" b="1" dirty="0" smtClean="0">
                <a:solidFill>
                  <a:schemeClr val="accent2"/>
                </a:solidFill>
              </a:rPr>
              <a:t> NATUR</a:t>
            </a:r>
            <a:r>
              <a:rPr lang="ro-RO" sz="2800" b="1" dirty="0" smtClean="0">
                <a:solidFill>
                  <a:schemeClr val="accent2"/>
                </a:solidFill>
              </a:rPr>
              <a:t>Ă....</a:t>
            </a:r>
            <a:endParaRPr lang="en-US" sz="2800" b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26882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25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09015">
            <a:off x="10038939" y="895987"/>
            <a:ext cx="1410091" cy="108678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367064">
            <a:off x="10176798" y="2386336"/>
            <a:ext cx="1524001" cy="114896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75962" y="3212035"/>
            <a:ext cx="1714689" cy="12927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4282">
            <a:off x="10650585" y="4245991"/>
            <a:ext cx="1862205" cy="165643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328227">
            <a:off x="9337195" y="5192956"/>
            <a:ext cx="2459278" cy="212848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93748" y="1671610"/>
            <a:ext cx="1309626" cy="98734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20883" y="113824"/>
            <a:ext cx="1242932" cy="937062"/>
          </a:xfrm>
          <a:prstGeom prst="rect">
            <a:avLst/>
          </a:prstGeom>
        </p:spPr>
      </p:pic>
      <p:pic>
        <p:nvPicPr>
          <p:cNvPr id="1026" name="Picture 2" descr="Textura iarba - fotohobbym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8800" y="5334000"/>
            <a:ext cx="10338773" cy="1693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itle 1"/>
          <p:cNvSpPr txBox="1">
            <a:spLocks/>
          </p:cNvSpPr>
          <p:nvPr/>
        </p:nvSpPr>
        <p:spPr>
          <a:xfrm>
            <a:off x="1107315" y="2489794"/>
            <a:ext cx="8747347" cy="147279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4A02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4A02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4A02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4A02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4A02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4A02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9" name="AutoShape 6" descr="data:image/jpeg;base64,/9j/4AAQSkZJRgABAQAAAQABAAD/2wCEAAkGBwgHBgkIBwgKCgkLDRYPDQwMDRsUFRAWIB0iIiAdHx8kKDQsJCYxJx8fLT0tMTU3Ojo6Iys/RD84QzQ5OjcBCgoKDQwNGg8PGjclHyU3Nzc3Nzc3Nzc3Nzc3Nzc3Nzc3Nzc3Nzc3Nzc3Nzc3Nzc3Nzc3Nzc3Nzc3Nzc3Nzc3N//AABEIAGQAZAMBIgACEQEDEQH/xAAbAAACAwEBAQAAAAAAAAAAAAADBQAEBgIBB//EADMQAAIBAwIEBQIFAwUAAAAAAAECAwAEERIhBTFBUQYTImFxFDKBkbHB4UKC8BUjJDNS/8QAGgEAAgMBAQAAAAAAAAAAAAAAAgMBBAUGAP/EACkRAAICAQMDBAEFAQAAAAAAAAABAgMRBBIhBUFREyIxMhQjM0JhkQb/2gAMAwEAAhEDEQA/AMypoiGgqciiJXNyQph1NFU7UBTRVpTAI1AcVYNBeiiQUbhaVXK05nG1K7hauUS5JTFki1XZd6uSDeq7rWjBjkCxXSii28QlnSNmCBmA1HpTqPwvxB8qsTE59JA2YdxQ2XQh9ng8JQNqlPJPDXEVIAgIONx71KD8mp/yByi6nKiLQUoqc96zJngy0ZaCtFU0lgs7PKhOKlzOkEEsrEYjXJ3ofhx7jxCJfobbzDERr0SLtn2OD+OMUyFU3FyS4RG1sHIpbYCqd5bDWkcJLuygnsM024tbS8HMzcRtiru4SNQ4J0kdd9v5r1nls7mK2ntCkkhBcllIRCvpOQTnJ2pqU4rMVklxaM//AKbNICyRsw5csUObg14SuY+hLkEc/wDMVuPL07MMVTuB6iM53pUdfPPCA3sxycLug4PkEYOdjnA/c19A8PeJ441itL8LCzjShfP6mlMgIIINRo1eP/cAJPccqi+2N8cWI96r7muuZx5p2/KvKzUV3OiBEDMq7A868rM/GfY9wJYzRRQIjXc0qwxNI52UVsyWXhDUshJ7mK1j1ytjsOppa15c37aY8xRHovM/Jqixe8uPOkJPYdBT/hVqip5szBUHejcI1LyzoOndOj+5aK+MxSjh00MSMytp1E/I/ilKWl1wpGmhupYZSMZikKE+23Ovofh7xJ4ft7+e34lbTTwXUbQF41DbHY7Z/SsVFZPdXckUpuGjDnyjMuhmTOxI6HGMgd6u6XdGDU1gp9Ttqtu3V/GBLHcXLznzJJJywwyu5bI+a0fh3gJkZuJst3JaxwuyPbRhtMg5LIP/ACdwd+tXxwFYIW8iFA6j75DjJ7e9bvwv4Js5fAtrdXt1JqkV7qWJHxE+c6Q49gBTbblGLZnmW4ffzNbwxS2t0+pVHnBNSk/P71dlGV9SaD7nnV9riG3VY4EUoowABsOm1U2iZm1Sb8vwFczKyMpNqOCrLAvd/T9vKouXHPmM1daHkdO2Dihx2+ZN9hyolJYAwAa8S0CxuzA4z6VzUphHw15gZHGCTyPapT04Y5GJGXjNK+MXepjGD6I9zjqaYB9CM3YZpGVErOrHUGG5rSpit25l7SV7pZLHBrhbmMll06Tim8pMsflD7cYpTZQpbxiOInfdjjfNOIc+X6fuxse1Lvxv3I7HQxlKlQn89zng9lLaXkIjKRSBgI5c9cdOx/wYr6tLwsJ4S+m8R2klwEkMiTo2JYif6g3Qj8vwrI+D7eFeI273T4UEEauXOvqvFPEPCPpzAZVkVtjgZGOtMjf6kHmWGjB1WhVGoUYJyTPknijjsnE+Bjhs1gPOtiWtr20UDWACMOg5E91zv0FIvBvG+KxQX/Alu4xYzYklWRssGB3VD0LdR2B65rTcZW0juSbPONXM7fiO1ThVtY37OlzFbyTBh6XQFmHf3/mqs9c1XJTWf7QXUumxqp9erhePBRa7g3EBku5wDiG2GR/c/JRVqzvVlm+kuYjDespeNR6klUDJw3sAdjWmueHwxWyxxokcY7Lgcvalr2UV0R6QHhOpHGxHff37VlLU0zWNvHnuc97fBTG50YwBvVu1tNZHoOKNHbiTSAPSvtTFNMa7UVUW+WDjB6kKIoXapXBkqU/aRuPls0f/AA5e+g4/KkdqNQyeVauaMBCuOYxWWnT6W4MbD0k5HxWppp7k0X9BZieGWUGnHQHcZ7UGfjkljc+WsIZV5ljjPxRYgu2DkUWS0guRpmTV+tHmCl71lHUbb5V/oSwx9wniaXMMc8f2kcjzX2plNxPCHTge56Vn7OFLaIJEulRyAru6tfrrdomkZA3MjnWfKuDn4RrxjP0k5LM8f6y+lylyWdJVf3U5plwHzbHixnvdSWzRYiOnqcZz16D8qoeF+Coh8sEmFDqkcjme21bm4WNo184JpwABjINVNVdCuThHlM5rrevbrjp5L3fLx28IYqVljCqQVHInrSq4jWac+WMLncjrQrewhikEttrjXGPLEjYHvp5VfMpWPQHbHY1Wp0yT3djmHgGAsYwooTvXkj0AtmruQGE1VKHn3qVGSDKzRAtgUq4tw36qP0nS45Hv81phbAtyriW2Hahr1Dg00FGTi8owIjlt3KzRFf0o9vdQyPoSQFhzztvWse2BP2A47jIqs/BrORWZrdNR6gVe/Mrl9kbNHWp1RSwLlBQDURn5pnwixl4g3oIWMfc5/b3rrgHDrSaeW3v7cuFbKM56dhWmiVYMRWyokY/pUYqpqLsPZBcl6/8A6Kbhtpjh+S1HBFZ2ywQBT2GefzXaRtJ/2Bjjl1xXtvCeZA3GD71YLBdlGKr10Y90uWc3KTbcpPLZyNKDCjFBkeumOTQ2XNPfAtvIEnNeGuiMc64Y0tsk8zUobNvUr2QSqPuNdqgbOalSqjPAZFHavEUbV5Uo+xB2lhbzSmWRMvGcqc4prZxpsdIyalSrEHmKGw+owZQqbCgmpUp0QWcHnXhqVKCZ5AZKBIalSkksEalSpRgn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1820" y="372597"/>
            <a:ext cx="8902334" cy="5217042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-558800" y="403680"/>
            <a:ext cx="4572000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914400">
              <a:defRPr/>
            </a:pPr>
            <a:r>
              <a:rPr lang="it-IT" sz="1600" b="1" kern="0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Agenţia </a:t>
            </a:r>
            <a:r>
              <a:rPr lang="it-IT" sz="1600" b="1" kern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pentru Protecţia Mediului</a:t>
            </a:r>
            <a:endParaRPr lang="en-US" sz="1600" kern="0" dirty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 defTabSz="914400">
              <a:defRPr/>
            </a:pPr>
            <a:r>
              <a:rPr lang="it-IT" sz="1400" b="1" kern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str. Călugăreni, nr.63, Vaslui</a:t>
            </a:r>
            <a:endParaRPr lang="en-US" sz="1400" kern="0" dirty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 defTabSz="914400">
              <a:defRPr/>
            </a:pPr>
            <a:r>
              <a:rPr lang="it-IT" sz="1400" b="1" kern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Tel/fax: 0335/401723, 0235/361842</a:t>
            </a:r>
            <a:endParaRPr lang="en-US" sz="1400" kern="0" dirty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 defTabSz="914400">
              <a:defRPr/>
            </a:pPr>
            <a:r>
              <a:rPr lang="it-IT" sz="1400" b="1" kern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e-mail: </a:t>
            </a:r>
            <a:r>
              <a:rPr lang="ro-RO" sz="1400" b="1" kern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office@apmvs.anpm</a:t>
            </a:r>
            <a:r>
              <a:rPr lang="ro-RO" sz="1400" b="1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it-IT" sz="1400" b="1" kern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ro</a:t>
            </a:r>
            <a:endParaRPr lang="en-US" sz="1400" kern="0" dirty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97316" y="4706882"/>
            <a:ext cx="3566469" cy="75597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22321" y="5325899"/>
            <a:ext cx="2298605" cy="1499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41736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42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32146" y="1467247"/>
            <a:ext cx="6654800" cy="1472796"/>
          </a:xfrm>
        </p:spPr>
        <p:txBody>
          <a:bodyPr/>
          <a:lstStyle/>
          <a:p>
            <a:pPr algn="l"/>
            <a:r>
              <a:rPr lang="en-US" sz="24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4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4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este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o-RO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termenul </a:t>
            </a:r>
            <a:r>
              <a:rPr lang="ro-RO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 care îl utilizăm pentru a pune în evidență bogăția mediului natural. 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09015">
            <a:off x="10038939" y="895987"/>
            <a:ext cx="1410091" cy="108678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583138">
            <a:off x="-92771" y="222548"/>
            <a:ext cx="2933575" cy="172461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367064">
            <a:off x="10176798" y="2386336"/>
            <a:ext cx="1524001" cy="114896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75962" y="3212035"/>
            <a:ext cx="1714689" cy="12927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4282">
            <a:off x="10650585" y="4245991"/>
            <a:ext cx="1862205" cy="165643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328227">
            <a:off x="9337195" y="5192956"/>
            <a:ext cx="2459278" cy="212848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93748" y="1671610"/>
            <a:ext cx="1309626" cy="98734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20883" y="113824"/>
            <a:ext cx="1242932" cy="937062"/>
          </a:xfrm>
          <a:prstGeom prst="rect">
            <a:avLst/>
          </a:prstGeom>
        </p:spPr>
      </p:pic>
      <p:pic>
        <p:nvPicPr>
          <p:cNvPr id="1026" name="Picture 2" descr="Textura iarba - fotohobbym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8800" y="5334000"/>
            <a:ext cx="10338773" cy="1693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170794" y="4704240"/>
            <a:ext cx="1062038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sz="2200" b="1" dirty="0">
                <a:solidFill>
                  <a:srgbClr val="54A02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Mediul natural este alcătuit din milioane de organisme diverse care lucrează împreună</a:t>
            </a:r>
            <a:endParaRPr lang="en-US" sz="2200" dirty="0"/>
          </a:p>
        </p:txBody>
      </p:sp>
      <p:sp>
        <p:nvSpPr>
          <p:cNvPr id="18" name="TextBox 17"/>
          <p:cNvSpPr txBox="1"/>
          <p:nvPr/>
        </p:nvSpPr>
        <p:spPr>
          <a:xfrm>
            <a:off x="3340100" y="431800"/>
            <a:ext cx="4775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4400" b="1" dirty="0" smtClean="0">
                <a:solidFill>
                  <a:srgbClr val="54A02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Biodiversitate</a:t>
            </a:r>
            <a:r>
              <a:rPr lang="en-US" sz="4400" b="1" dirty="0" smtClean="0">
                <a:solidFill>
                  <a:srgbClr val="54A02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a:</a:t>
            </a:r>
            <a:endParaRPr lang="en-US" sz="4400" dirty="0"/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1107315" y="2489794"/>
            <a:ext cx="8747347" cy="147279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en-US" sz="24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4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4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4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este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o-RO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varietatea imensă a animalelor și plantelor și a habitatelor și genelor acestora.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AutoShape 6" descr="data:image/jpeg;base64,/9j/4AAQSkZJRgABAQAAAQABAAD/2wCEAAkGBwgHBgkIBwgKCgkLDRYPDQwMDRsUFRAWIB0iIiAdHx8kKDQsJCYxJx8fLT0tMTU3Ojo6Iys/RD84QzQ5OjcBCgoKDQwNGg8PGjclHyU3Nzc3Nzc3Nzc3Nzc3Nzc3Nzc3Nzc3Nzc3Nzc3Nzc3Nzc3Nzc3Nzc3Nzc3Nzc3Nzc3N//AABEIAGQAZAMBIgACEQEDEQH/xAAbAAACAwEBAQAAAAAAAAAAAAADBQAEBgIBB//EADMQAAIBAwIEBQIFAwUAAAAAAAECAwAEERIhBTFBUQYTImFxFDKBkbHB4UKC8BUjJDNS/8QAGgEAAgMBAQAAAAAAAAAAAAAAAgMBBAUGAP/EACkRAAICAQMDBAEFAQAAAAAAAAABAgMRBBIhBUFREyIxMhQjM0JhkQb/2gAMAwEAAhEDEQA/AMypoiGgqciiJXNyQph1NFU7UBTRVpTAI1AcVYNBeiiQUbhaVXK05nG1K7hauUS5JTFki1XZd6uSDeq7rWjBjkCxXSii28QlnSNmCBmA1HpTqPwvxB8qsTE59JA2YdxQ2XQh9ng8JQNqlPJPDXEVIAgIONx71KD8mp/yByi6nKiLQUoqc96zJngy0ZaCtFU0lgs7PKhOKlzOkEEsrEYjXJ3ofhx7jxCJfobbzDERr0SLtn2OD+OMUyFU3FyS4RG1sHIpbYCqd5bDWkcJLuygnsM024tbS8HMzcRtiru4SNQ4J0kdd9v5r1nls7mK2ntCkkhBcllIRCvpOQTnJ2pqU4rMVklxaM//AKbNICyRsw5csUObg14SuY+hLkEc/wDMVuPL07MMVTuB6iM53pUdfPPCA3sxycLug4PkEYOdjnA/c19A8PeJ441itL8LCzjShfP6mlMgIIINRo1eP/cAJPccqi+2N8cWI96r7muuZx5p2/KvKzUV3OiBEDMq7A868rM/GfY9wJYzRRQIjXc0qwxNI52UVsyWXhDUshJ7mK1j1ytjsOppa15c37aY8xRHovM/Jqixe8uPOkJPYdBT/hVqip5szBUHejcI1LyzoOndOj+5aK+MxSjh00MSMytp1E/I/ilKWl1wpGmhupYZSMZikKE+23Ovofh7xJ4ft7+e34lbTTwXUbQF41DbHY7Z/SsVFZPdXckUpuGjDnyjMuhmTOxI6HGMgd6u6XdGDU1gp9Ttqtu3V/GBLHcXLznzJJJywwyu5bI+a0fh3gJkZuJst3JaxwuyPbRhtMg5LIP/ACdwd+tXxwFYIW8iFA6j75DjJ7e9bvwv4Js5fAtrdXt1JqkV7qWJHxE+c6Q49gBTbblGLZnmW4ffzNbwxS2t0+pVHnBNSk/P71dlGV9SaD7nnV9riG3VY4EUoowABsOm1U2iZm1Sb8vwFczKyMpNqOCrLAvd/T9vKouXHPmM1daHkdO2Dihx2+ZN9hyolJYAwAa8S0CxuzA4z6VzUphHw15gZHGCTyPapT04Y5GJGXjNK+MXepjGD6I9zjqaYB9CM3YZpGVErOrHUGG5rSpit25l7SV7pZLHBrhbmMll06Tim8pMsflD7cYpTZQpbxiOInfdjjfNOIc+X6fuxse1Lvxv3I7HQxlKlQn89zng9lLaXkIjKRSBgI5c9cdOx/wYr6tLwsJ4S+m8R2klwEkMiTo2JYif6g3Qj8vwrI+D7eFeI273T4UEEauXOvqvFPEPCPpzAZVkVtjgZGOtMjf6kHmWGjB1WhVGoUYJyTPknijjsnE+Bjhs1gPOtiWtr20UDWACMOg5E91zv0FIvBvG+KxQX/Alu4xYzYklWRssGB3VD0LdR2B65rTcZW0juSbPONXM7fiO1ThVtY37OlzFbyTBh6XQFmHf3/mqs9c1XJTWf7QXUumxqp9erhePBRa7g3EBku5wDiG2GR/c/JRVqzvVlm+kuYjDespeNR6klUDJw3sAdjWmueHwxWyxxokcY7Lgcvalr2UV0R6QHhOpHGxHff37VlLU0zWNvHnuc97fBTG50YwBvVu1tNZHoOKNHbiTSAPSvtTFNMa7UVUW+WDjB6kKIoXapXBkqU/aRuPls0f/AA5e+g4/KkdqNQyeVauaMBCuOYxWWnT6W4MbD0k5HxWppp7k0X9BZieGWUGnHQHcZ7UGfjkljc+WsIZV5ljjPxRYgu2DkUWS0guRpmTV+tHmCl71lHUbb5V/oSwx9wniaXMMc8f2kcjzX2plNxPCHTge56Vn7OFLaIJEulRyAru6tfrrdomkZA3MjnWfKuDn4RrxjP0k5LM8f6y+lylyWdJVf3U5plwHzbHixnvdSWzRYiOnqcZz16D8qoeF+Coh8sEmFDqkcjme21bm4WNo184JpwABjINVNVdCuThHlM5rrevbrjp5L3fLx28IYqVljCqQVHInrSq4jWac+WMLncjrQrewhikEttrjXGPLEjYHvp5VfMpWPQHbHY1Wp0yT3djmHgGAsYwooTvXkj0AtmruQGE1VKHn3qVGSDKzRAtgUq4tw36qP0nS45Hv81phbAtyriW2Hahr1Dg00FGTi8owIjlt3KzRFf0o9vdQyPoSQFhzztvWse2BP2A47jIqs/BrORWZrdNR6gVe/Mrl9kbNHWp1RSwLlBQDURn5pnwixl4g3oIWMfc5/b3rrgHDrSaeW3v7cuFbKM56dhWmiVYMRWyokY/pUYqpqLsPZBcl6/8A6Kbhtpjh+S1HBFZ2ywQBT2GefzXaRtJ/2Bjjl1xXtvCeZA3GD71YLBdlGKr10Y90uWc3KTbcpPLZyNKDCjFBkeumOTQ2XNPfAtvIEnNeGuiMc64Y0tsk8zUobNvUr2QSqPuNdqgbOalSqjPAZFHavEUbV5Uo+xB2lhbzSmWRMvGcqc4prZxpsdIyalSrEHmKGw+owZQqbCgmpUp0QWcHnXhqVKCZ5AZKBIalSkksEalSpRgn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5"/>
          <a:srcRect t="31502" r="22535"/>
          <a:stretch/>
        </p:blipFill>
        <p:spPr>
          <a:xfrm>
            <a:off x="2402513" y="1764449"/>
            <a:ext cx="329633" cy="291474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5"/>
          <a:srcRect t="31502" r="22535"/>
          <a:stretch/>
        </p:blipFill>
        <p:spPr>
          <a:xfrm>
            <a:off x="796621" y="3168181"/>
            <a:ext cx="329633" cy="291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90108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750">
        <p15:prstTrans prst="prestig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096000" y="0"/>
            <a:ext cx="4053073" cy="4616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o-RO" sz="2400" dirty="0" smtClean="0"/>
              <a:t>Biodiversitatea în România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6666952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2756" y="0"/>
            <a:ext cx="2503669" cy="383458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639797" cy="17314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516819" y="3082411"/>
            <a:ext cx="1457074" cy="199016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082413"/>
            <a:ext cx="1507949" cy="199016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3049" y="5072578"/>
            <a:ext cx="2639797" cy="173141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16748" y="5072580"/>
            <a:ext cx="2584928" cy="173141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36425" y="0"/>
            <a:ext cx="2392959" cy="257402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929384" y="0"/>
            <a:ext cx="2207113" cy="266056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29571" y="2432632"/>
            <a:ext cx="2687404" cy="175590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060088" y="2609506"/>
            <a:ext cx="2151241" cy="209961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1951" y="0"/>
            <a:ext cx="4988429" cy="308241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574035" y="4650537"/>
            <a:ext cx="2652042" cy="219956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036612" y="3834581"/>
            <a:ext cx="1913449" cy="304937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594416" y="3853711"/>
            <a:ext cx="3522559" cy="303024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962205" y="3082411"/>
            <a:ext cx="2217096" cy="1990166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3451123" y="0"/>
            <a:ext cx="4601496" cy="4616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o-RO" sz="2400" dirty="0" smtClean="0"/>
              <a:t>Biodiversitatea în județul Vaslui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60373281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36408" y="2764936"/>
            <a:ext cx="6758463" cy="3322158"/>
          </a:xfrm>
        </p:spPr>
        <p:txBody>
          <a:bodyPr/>
          <a:lstStyle/>
          <a:p>
            <a:pPr marR="45720" lvl="0" algn="l" defTabSz="914400">
              <a:spcBef>
                <a:spcPct val="20000"/>
              </a:spcBef>
              <a:buClr>
                <a:srgbClr val="0BD0D9"/>
              </a:buClr>
              <a:buSzPct val="95000"/>
            </a:pPr>
            <a:r>
              <a:rPr lang="en-US" sz="24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4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b="1" dirty="0" smtClean="0">
                <a:solidFill>
                  <a:schemeClr val="accent2"/>
                </a:solidFill>
                <a:cs typeface="Times New Roman" panose="02020603050405020304" pitchFamily="18" charset="0"/>
              </a:rPr>
              <a:t/>
            </a:r>
            <a:br>
              <a:rPr lang="en-US" sz="2800" b="1" dirty="0" smtClean="0">
                <a:solidFill>
                  <a:schemeClr val="accent2"/>
                </a:solidFill>
                <a:cs typeface="Times New Roman" panose="02020603050405020304" pitchFamily="18" charset="0"/>
              </a:rPr>
            </a:br>
            <a:r>
              <a:rPr lang="ro-RO" sz="2800" b="1" dirty="0" smtClean="0">
                <a:solidFill>
                  <a:schemeClr val="tx1"/>
                </a:solidFill>
                <a:ea typeface="+mn-ea"/>
                <a:cs typeface="+mn-cs"/>
              </a:rPr>
              <a:t>Ne asigură mâncarea sănătoasă, </a:t>
            </a:r>
            <a:r>
              <a:rPr lang="ro-RO" sz="2800" b="1" dirty="0">
                <a:solidFill>
                  <a:schemeClr val="tx1"/>
                </a:solidFill>
                <a:ea typeface="+mn-ea"/>
                <a:cs typeface="+mn-cs"/>
              </a:rPr>
              <a:t>aerul </a:t>
            </a:r>
            <a:r>
              <a:rPr lang="ro-RO" sz="2800" b="1" dirty="0" smtClean="0">
                <a:solidFill>
                  <a:schemeClr val="tx1"/>
                </a:solidFill>
                <a:ea typeface="+mn-ea"/>
                <a:cs typeface="+mn-cs"/>
              </a:rPr>
              <a:t>proaspăt și </a:t>
            </a:r>
            <a:r>
              <a:rPr lang="ro-RO" sz="2800" b="1" dirty="0">
                <a:solidFill>
                  <a:schemeClr val="tx1"/>
                </a:solidFill>
                <a:ea typeface="+mn-ea"/>
                <a:cs typeface="+mn-cs"/>
              </a:rPr>
              <a:t>apa </a:t>
            </a:r>
            <a:r>
              <a:rPr lang="ro-RO" sz="2800" b="1" dirty="0" smtClean="0">
                <a:solidFill>
                  <a:schemeClr val="tx1"/>
                </a:solidFill>
                <a:ea typeface="+mn-ea"/>
                <a:cs typeface="+mn-cs"/>
              </a:rPr>
              <a:t>curată.</a:t>
            </a:r>
            <a:r>
              <a:rPr lang="en-US" sz="2800" b="1" dirty="0">
                <a:solidFill>
                  <a:schemeClr val="tx1"/>
                </a:solidFill>
                <a:ea typeface="+mn-ea"/>
                <a:cs typeface="+mn-cs"/>
              </a:rPr>
              <a:t/>
            </a:r>
            <a:br>
              <a:rPr lang="en-US" sz="2800" b="1" dirty="0">
                <a:solidFill>
                  <a:schemeClr val="tx1"/>
                </a:solidFill>
                <a:ea typeface="+mn-ea"/>
                <a:cs typeface="+mn-cs"/>
              </a:rPr>
            </a:br>
            <a:r>
              <a:rPr lang="ro-RO" sz="2800" b="1" dirty="0">
                <a:solidFill>
                  <a:schemeClr val="tx1"/>
                </a:solidFill>
                <a:ea typeface="+mn-ea"/>
                <a:cs typeface="+mn-cs"/>
              </a:rPr>
              <a:t>	</a:t>
            </a:r>
            <a:r>
              <a:rPr lang="en-US" sz="2800" b="1" dirty="0" smtClean="0">
                <a:solidFill>
                  <a:schemeClr val="tx1"/>
                </a:solidFill>
                <a:ea typeface="+mn-ea"/>
                <a:cs typeface="+mn-cs"/>
              </a:rPr>
              <a:t/>
            </a:r>
            <a:br>
              <a:rPr lang="en-US" sz="2800" b="1" dirty="0" smtClean="0">
                <a:solidFill>
                  <a:schemeClr val="tx1"/>
                </a:solidFill>
                <a:ea typeface="+mn-ea"/>
                <a:cs typeface="+mn-cs"/>
              </a:rPr>
            </a:br>
            <a:r>
              <a:rPr lang="ro-RO" sz="2800" b="1" dirty="0" smtClean="0">
                <a:solidFill>
                  <a:schemeClr val="tx1"/>
                </a:solidFill>
                <a:ea typeface="+mn-ea"/>
                <a:cs typeface="+mn-cs"/>
              </a:rPr>
              <a:t>Îți poți </a:t>
            </a:r>
            <a:r>
              <a:rPr lang="ro-RO" sz="2800" b="1" dirty="0">
                <a:solidFill>
                  <a:schemeClr val="tx1"/>
                </a:solidFill>
                <a:ea typeface="+mn-ea"/>
                <a:cs typeface="+mn-cs"/>
              </a:rPr>
              <a:t>imagina </a:t>
            </a:r>
            <a:r>
              <a:rPr lang="ro-RO" sz="2800" b="1" dirty="0" smtClean="0">
                <a:solidFill>
                  <a:schemeClr val="tx1"/>
                </a:solidFill>
                <a:ea typeface="+mn-ea"/>
                <a:cs typeface="+mn-cs"/>
              </a:rPr>
              <a:t>viața fără păduri</a:t>
            </a:r>
            <a:r>
              <a:rPr lang="ro-RO" sz="2800" b="1" dirty="0">
                <a:solidFill>
                  <a:schemeClr val="tx1"/>
                </a:solidFill>
                <a:ea typeface="+mn-ea"/>
                <a:cs typeface="+mn-cs"/>
              </a:rPr>
              <a:t>, </a:t>
            </a:r>
            <a:r>
              <a:rPr lang="ro-RO" sz="2800" b="1" dirty="0" smtClean="0">
                <a:solidFill>
                  <a:schemeClr val="tx1"/>
                </a:solidFill>
                <a:ea typeface="+mn-ea"/>
                <a:cs typeface="+mn-cs"/>
              </a:rPr>
              <a:t/>
            </a:r>
            <a:br>
              <a:rPr lang="ro-RO" sz="2800" b="1" dirty="0" smtClean="0">
                <a:solidFill>
                  <a:schemeClr val="tx1"/>
                </a:solidFill>
                <a:ea typeface="+mn-ea"/>
                <a:cs typeface="+mn-cs"/>
              </a:rPr>
            </a:br>
            <a:r>
              <a:rPr lang="ro-RO" sz="2800" b="1" dirty="0" smtClean="0">
                <a:solidFill>
                  <a:schemeClr val="tx1"/>
                </a:solidFill>
                <a:ea typeface="+mn-ea"/>
                <a:cs typeface="+mn-cs"/>
              </a:rPr>
              <a:t>fără </a:t>
            </a:r>
            <a:r>
              <a:rPr lang="ro-RO" sz="2800" b="1" dirty="0">
                <a:solidFill>
                  <a:schemeClr val="tx1"/>
                </a:solidFill>
                <a:ea typeface="+mn-ea"/>
                <a:cs typeface="+mn-cs"/>
              </a:rPr>
              <a:t>cântecul </a:t>
            </a:r>
            <a:r>
              <a:rPr lang="ro-RO" sz="2800" b="1" dirty="0" smtClean="0">
                <a:solidFill>
                  <a:schemeClr val="tx1"/>
                </a:solidFill>
                <a:ea typeface="+mn-ea"/>
                <a:cs typeface="+mn-cs"/>
              </a:rPr>
              <a:t>păsărilor </a:t>
            </a:r>
            <a:r>
              <a:rPr lang="ro-RO" sz="2800" b="1" dirty="0">
                <a:solidFill>
                  <a:schemeClr val="tx1"/>
                </a:solidFill>
                <a:ea typeface="+mn-ea"/>
                <a:cs typeface="+mn-cs"/>
              </a:rPr>
              <a:t>sau </a:t>
            </a:r>
            <a:r>
              <a:rPr lang="ro-RO" sz="2800" b="1" dirty="0" smtClean="0">
                <a:solidFill>
                  <a:schemeClr val="tx1"/>
                </a:solidFill>
                <a:ea typeface="+mn-ea"/>
                <a:cs typeface="+mn-cs"/>
              </a:rPr>
              <a:t>fără </a:t>
            </a:r>
            <a:r>
              <a:rPr lang="ro-RO" sz="2800" b="1" dirty="0">
                <a:solidFill>
                  <a:schemeClr val="tx1"/>
                </a:solidFill>
                <a:ea typeface="+mn-ea"/>
                <a:cs typeface="+mn-cs"/>
              </a:rPr>
              <a:t>plante</a:t>
            </a:r>
            <a:r>
              <a:rPr lang="ro-RO" sz="2800" b="1" dirty="0" smtClean="0">
                <a:solidFill>
                  <a:schemeClr val="tx1"/>
                </a:solidFill>
                <a:ea typeface="+mn-ea"/>
                <a:cs typeface="+mn-cs"/>
              </a:rPr>
              <a:t>?</a:t>
            </a:r>
            <a:br>
              <a:rPr lang="ro-RO" sz="2800" b="1" dirty="0" smtClean="0">
                <a:solidFill>
                  <a:schemeClr val="tx1"/>
                </a:solidFill>
                <a:ea typeface="+mn-ea"/>
                <a:cs typeface="+mn-cs"/>
              </a:rPr>
            </a:br>
            <a:r>
              <a:rPr lang="ro-RO" sz="2800" b="1" dirty="0" smtClean="0">
                <a:solidFill>
                  <a:schemeClr val="tx1"/>
                </a:solidFill>
                <a:ea typeface="+mn-ea"/>
                <a:cs typeface="+mn-cs"/>
              </a:rPr>
              <a:t/>
            </a:r>
            <a:br>
              <a:rPr lang="ro-RO" sz="2800" b="1" dirty="0" smtClean="0">
                <a:solidFill>
                  <a:schemeClr val="tx1"/>
                </a:solidFill>
                <a:ea typeface="+mn-ea"/>
                <a:cs typeface="+mn-cs"/>
              </a:rPr>
            </a:br>
            <a:r>
              <a:rPr lang="ro-RO" sz="2800" b="1" dirty="0" smtClean="0">
                <a:solidFill>
                  <a:schemeClr val="tx1"/>
                </a:solidFill>
                <a:ea typeface="+mn-ea"/>
                <a:cs typeface="+mn-cs"/>
              </a:rPr>
              <a:t>                  Ar </a:t>
            </a:r>
            <a:r>
              <a:rPr lang="ro-RO" sz="2800" b="1" dirty="0">
                <a:solidFill>
                  <a:schemeClr val="tx1"/>
                </a:solidFill>
                <a:ea typeface="+mn-ea"/>
                <a:cs typeface="+mn-cs"/>
              </a:rPr>
              <a:t>fi foarte trist</a:t>
            </a:r>
            <a:r>
              <a:rPr lang="ro-RO" sz="2800" b="1" dirty="0" smtClean="0">
                <a:solidFill>
                  <a:schemeClr val="tx1"/>
                </a:solidFill>
                <a:ea typeface="+mn-ea"/>
                <a:cs typeface="+mn-cs"/>
              </a:rPr>
              <a:t>…</a:t>
            </a:r>
            <a:r>
              <a:rPr lang="en-US" sz="2600" dirty="0">
                <a:solidFill>
                  <a:srgbClr val="FFFF66"/>
                </a:solidFill>
                <a:latin typeface="Algerian" pitchFamily="82" charset="0"/>
                <a:ea typeface="+mn-ea"/>
                <a:cs typeface="+mn-cs"/>
              </a:rPr>
              <a:t/>
            </a:r>
            <a:br>
              <a:rPr lang="en-US" sz="2600" dirty="0">
                <a:solidFill>
                  <a:srgbClr val="FFFF66"/>
                </a:solidFill>
                <a:latin typeface="Algerian" pitchFamily="82" charset="0"/>
                <a:ea typeface="+mn-ea"/>
                <a:cs typeface="+mn-cs"/>
              </a:rPr>
            </a:b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09015">
            <a:off x="10038939" y="895987"/>
            <a:ext cx="1410091" cy="108678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367064">
            <a:off x="10176798" y="2386336"/>
            <a:ext cx="1524001" cy="114896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75962" y="3212035"/>
            <a:ext cx="1714689" cy="12927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4282">
            <a:off x="10650585" y="4245991"/>
            <a:ext cx="1862205" cy="165643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328227">
            <a:off x="9337195" y="5192956"/>
            <a:ext cx="2459278" cy="212848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93748" y="1671610"/>
            <a:ext cx="1309626" cy="98734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20883" y="113824"/>
            <a:ext cx="1242932" cy="937062"/>
          </a:xfrm>
          <a:prstGeom prst="rect">
            <a:avLst/>
          </a:prstGeom>
        </p:spPr>
      </p:pic>
      <p:pic>
        <p:nvPicPr>
          <p:cNvPr id="1026" name="Picture 2" descr="Textura iarba - fotohobbym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8800" y="5334000"/>
            <a:ext cx="10338773" cy="1693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4034920" y="649928"/>
            <a:ext cx="4775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4400" b="1" dirty="0" smtClean="0">
                <a:solidFill>
                  <a:srgbClr val="54A02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Biodiversitate</a:t>
            </a:r>
            <a:r>
              <a:rPr lang="en-US" sz="4400" b="1" dirty="0" smtClean="0">
                <a:solidFill>
                  <a:srgbClr val="54A02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a</a:t>
            </a:r>
            <a:r>
              <a:rPr lang="ro-RO" sz="4400" b="1" dirty="0" smtClean="0">
                <a:solidFill>
                  <a:srgbClr val="54A02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...</a:t>
            </a:r>
            <a:endParaRPr lang="en-US" sz="4400" dirty="0"/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1107315" y="2489794"/>
            <a:ext cx="8747347" cy="147279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en-US" sz="24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4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4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4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AutoShape 6" descr="data:image/jpeg;base64,/9j/4AAQSkZJRgABAQAAAQABAAD/2wCEAAkGBwgHBgkIBwgKCgkLDRYPDQwMDRsUFRAWIB0iIiAdHx8kKDQsJCYxJx8fLT0tMTU3Ojo6Iys/RD84QzQ5OjcBCgoKDQwNGg8PGjclHyU3Nzc3Nzc3Nzc3Nzc3Nzc3Nzc3Nzc3Nzc3Nzc3Nzc3Nzc3Nzc3Nzc3Nzc3Nzc3Nzc3N//AABEIAGQAZAMBIgACEQEDEQH/xAAbAAACAwEBAQAAAAAAAAAAAAADBQAEBgIBB//EADMQAAIBAwIEBQIFAwUAAAAAAAECAwAEERIhBTFBUQYTImFxFDKBkbHB4UKC8BUjJDNS/8QAGgEAAgMBAQAAAAAAAAAAAAAAAgMBBAUGAP/EACkRAAICAQMDBAEFAQAAAAAAAAABAgMRBBIhBUFREyIxMhQjM0JhkQb/2gAMAwEAAhEDEQA/AMypoiGgqciiJXNyQph1NFU7UBTRVpTAI1AcVYNBeiiQUbhaVXK05nG1K7hauUS5JTFki1XZd6uSDeq7rWjBjkCxXSii28QlnSNmCBmA1HpTqPwvxB8qsTE59JA2YdxQ2XQh9ng8JQNqlPJPDXEVIAgIONx71KD8mp/yByi6nKiLQUoqc96zJngy0ZaCtFU0lgs7PKhOKlzOkEEsrEYjXJ3ofhx7jxCJfobbzDERr0SLtn2OD+OMUyFU3FyS4RG1sHIpbYCqd5bDWkcJLuygnsM024tbS8HMzcRtiru4SNQ4J0kdd9v5r1nls7mK2ntCkkhBcllIRCvpOQTnJ2pqU4rMVklxaM//AKbNICyRsw5csUObg14SuY+hLkEc/wDMVuPL07MMVTuB6iM53pUdfPPCA3sxycLug4PkEYOdjnA/c19A8PeJ441itL8LCzjShfP6mlMgIIINRo1eP/cAJPccqi+2N8cWI96r7muuZx5p2/KvKzUV3OiBEDMq7A868rM/GfY9wJYzRRQIjXc0qwxNI52UVsyWXhDUshJ7mK1j1ytjsOppa15c37aY8xRHovM/Jqixe8uPOkJPYdBT/hVqip5szBUHejcI1LyzoOndOj+5aK+MxSjh00MSMytp1E/I/ilKWl1wpGmhupYZSMZikKE+23Ovofh7xJ4ft7+e34lbTTwXUbQF41DbHY7Z/SsVFZPdXckUpuGjDnyjMuhmTOxI6HGMgd6u6XdGDU1gp9Ttqtu3V/GBLHcXLznzJJJywwyu5bI+a0fh3gJkZuJst3JaxwuyPbRhtMg5LIP/ACdwd+tXxwFYIW8iFA6j75DjJ7e9bvwv4Js5fAtrdXt1JqkV7qWJHxE+c6Q49gBTbblGLZnmW4ffzNbwxS2t0+pVHnBNSk/P71dlGV9SaD7nnV9riG3VY4EUoowABsOm1U2iZm1Sb8vwFczKyMpNqOCrLAvd/T9vKouXHPmM1daHkdO2Dihx2+ZN9hyolJYAwAa8S0CxuzA4z6VzUphHw15gZHGCTyPapT04Y5GJGXjNK+MXepjGD6I9zjqaYB9CM3YZpGVErOrHUGG5rSpit25l7SV7pZLHBrhbmMll06Tim8pMsflD7cYpTZQpbxiOInfdjjfNOIc+X6fuxse1Lvxv3I7HQxlKlQn89zng9lLaXkIjKRSBgI5c9cdOx/wYr6tLwsJ4S+m8R2klwEkMiTo2JYif6g3Qj8vwrI+D7eFeI273T4UEEauXOvqvFPEPCPpzAZVkVtjgZGOtMjf6kHmWGjB1WhVGoUYJyTPknijjsnE+Bjhs1gPOtiWtr20UDWACMOg5E91zv0FIvBvG+KxQX/Alu4xYzYklWRssGB3VD0LdR2B65rTcZW0juSbPONXM7fiO1ThVtY37OlzFbyTBh6XQFmHf3/mqs9c1XJTWf7QXUumxqp9erhePBRa7g3EBku5wDiG2GR/c/JRVqzvVlm+kuYjDespeNR6klUDJw3sAdjWmueHwxWyxxokcY7Lgcvalr2UV0R6QHhOpHGxHff37VlLU0zWNvHnuc97fBTG50YwBvVu1tNZHoOKNHbiTSAPSvtTFNMa7UVUW+WDjB6kKIoXapXBkqU/aRuPls0f/AA5e+g4/KkdqNQyeVauaMBCuOYxWWnT6W4MbD0k5HxWppp7k0X9BZieGWUGnHQHcZ7UGfjkljc+WsIZV5ljjPxRYgu2DkUWS0guRpmTV+tHmCl71lHUbb5V/oSwx9wniaXMMc8f2kcjzX2plNxPCHTge56Vn7OFLaIJEulRyAru6tfrrdomkZA3MjnWfKuDn4RrxjP0k5LM8f6y+lylyWdJVf3U5plwHzbHixnvdSWzRYiOnqcZz16D8qoeF+Coh8sEmFDqkcjme21bm4WNo184JpwABjINVNVdCuThHlM5rrevbrjp5L3fLx28IYqVljCqQVHInrSq4jWac+WMLncjrQrewhikEttrjXGPLEjYHvp5VfMpWPQHbHY1Wp0yT3djmHgGAsYwooTvXkj0AtmruQGE1VKHn3qVGSDKzRAtgUq4tw36qP0nS45Hv81phbAtyriW2Hahr1Dg00FGTi8owIjlt3KzRFf0o9vdQyPoSQFhzztvWse2BP2A47jIqs/BrORWZrdNR6gVe/Mrl9kbNHWp1RSwLlBQDURn5pnwixl4g3oIWMfc5/b3rrgHDrSaeW3v7cuFbKM56dhWmiVYMRWyokY/pUYqpqLsPZBcl6/8A6Kbhtpjh+S1HBFZ2ywQBT2GefzXaRtJ/2Bjjl1xXtvCeZA3GD71YLBdlGKr10Y90uWc3KTbcpPLZyNKDCjFBkeumOTQ2XNPfAtvIEnNeGuiMc64Y0tsk8zUobNvUr2QSqPuNdqgbOalSqjPAZFHavEUbV5Uo+xB2lhbzSmWRMvGcqc4prZxpsdIyalSrEHmKGw+owZQqbCgmpUp0QWcHnXhqVKCZ5AZKBIalSkksEalSpRgn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3605" y="0"/>
            <a:ext cx="3658967" cy="3658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5680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32146" y="1467247"/>
            <a:ext cx="6654800" cy="1472796"/>
          </a:xfrm>
        </p:spPr>
        <p:txBody>
          <a:bodyPr/>
          <a:lstStyle/>
          <a:p>
            <a:pPr algn="l"/>
            <a:r>
              <a:rPr lang="en-US" sz="24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4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09015">
            <a:off x="10038939" y="895987"/>
            <a:ext cx="1410091" cy="108678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367064">
            <a:off x="10176798" y="2386336"/>
            <a:ext cx="1524001" cy="114896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75962" y="3212035"/>
            <a:ext cx="1714689" cy="12927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4282">
            <a:off x="10650585" y="4245991"/>
            <a:ext cx="1862205" cy="165643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328227">
            <a:off x="9337195" y="5192956"/>
            <a:ext cx="2459278" cy="212848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93748" y="1671610"/>
            <a:ext cx="1309626" cy="98734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20883" y="113824"/>
            <a:ext cx="1242932" cy="937062"/>
          </a:xfrm>
          <a:prstGeom prst="rect">
            <a:avLst/>
          </a:prstGeom>
        </p:spPr>
      </p:pic>
      <p:pic>
        <p:nvPicPr>
          <p:cNvPr id="1026" name="Picture 2" descr="Textura iarba - fotohobbym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8300" y="6105699"/>
            <a:ext cx="10148273" cy="921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itle 1"/>
          <p:cNvSpPr txBox="1">
            <a:spLocks/>
          </p:cNvSpPr>
          <p:nvPr/>
        </p:nvSpPr>
        <p:spPr>
          <a:xfrm>
            <a:off x="1107315" y="2489794"/>
            <a:ext cx="8747347" cy="147279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en-US" sz="24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4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4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4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AutoShape 6" descr="data:image/jpeg;base64,/9j/4AAQSkZJRgABAQAAAQABAAD/2wCEAAkGBwgHBgkIBwgKCgkLDRYPDQwMDRsUFRAWIB0iIiAdHx8kKDQsJCYxJx8fLT0tMTU3Ojo6Iys/RD84QzQ5OjcBCgoKDQwNGg8PGjclHyU3Nzc3Nzc3Nzc3Nzc3Nzc3Nzc3Nzc3Nzc3Nzc3Nzc3Nzc3Nzc3Nzc3Nzc3Nzc3Nzc3N//AABEIAGQAZAMBIgACEQEDEQH/xAAbAAACAwEBAQAAAAAAAAAAAAADBQAEBgIBB//EADMQAAIBAwIEBQIFAwUAAAAAAAECAwAEERIhBTFBUQYTImFxFDKBkbHB4UKC8BUjJDNS/8QAGgEAAgMBAQAAAAAAAAAAAAAAAgMBBAUGAP/EACkRAAICAQMDBAEFAQAAAAAAAAABAgMRBBIhBUFREyIxMhQjM0JhkQb/2gAMAwEAAhEDEQA/AMypoiGgqciiJXNyQph1NFU7UBTRVpTAI1AcVYNBeiiQUbhaVXK05nG1K7hauUS5JTFki1XZd6uSDeq7rWjBjkCxXSii28QlnSNmCBmA1HpTqPwvxB8qsTE59JA2YdxQ2XQh9ng8JQNqlPJPDXEVIAgIONx71KD8mp/yByi6nKiLQUoqc96zJngy0ZaCtFU0lgs7PKhOKlzOkEEsrEYjXJ3ofhx7jxCJfobbzDERr0SLtn2OD+OMUyFU3FyS4RG1sHIpbYCqd5bDWkcJLuygnsM024tbS8HMzcRtiru4SNQ4J0kdd9v5r1nls7mK2ntCkkhBcllIRCvpOQTnJ2pqU4rMVklxaM//AKbNICyRsw5csUObg14SuY+hLkEc/wDMVuPL07MMVTuB6iM53pUdfPPCA3sxycLug4PkEYOdjnA/c19A8PeJ441itL8LCzjShfP6mlMgIIINRo1eP/cAJPccqi+2N8cWI96r7muuZx5p2/KvKzUV3OiBEDMq7A868rM/GfY9wJYzRRQIjXc0qwxNI52UVsyWXhDUshJ7mK1j1ytjsOppa15c37aY8xRHovM/Jqixe8uPOkJPYdBT/hVqip5szBUHejcI1LyzoOndOj+5aK+MxSjh00MSMytp1E/I/ilKWl1wpGmhupYZSMZikKE+23Ovofh7xJ4ft7+e34lbTTwXUbQF41DbHY7Z/SsVFZPdXckUpuGjDnyjMuhmTOxI6HGMgd6u6XdGDU1gp9Ttqtu3V/GBLHcXLznzJJJywwyu5bI+a0fh3gJkZuJst3JaxwuyPbRhtMg5LIP/ACdwd+tXxwFYIW8iFA6j75DjJ7e9bvwv4Js5fAtrdXt1JqkV7qWJHxE+c6Q49gBTbblGLZnmW4ffzNbwxS2t0+pVHnBNSk/P71dlGV9SaD7nnV9riG3VY4EUoowABsOm1U2iZm1Sb8vwFczKyMpNqOCrLAvd/T9vKouXHPmM1daHkdO2Dihx2+ZN9hyolJYAwAa8S0CxuzA4z6VzUphHw15gZHGCTyPapT04Y5GJGXjNK+MXepjGD6I9zjqaYB9CM3YZpGVErOrHUGG5rSpit25l7SV7pZLHBrhbmMll06Tim8pMsflD7cYpTZQpbxiOInfdjjfNOIc+X6fuxse1Lvxv3I7HQxlKlQn89zng9lLaXkIjKRSBgI5c9cdOx/wYr6tLwsJ4S+m8R2klwEkMiTo2JYif6g3Qj8vwrI+D7eFeI273T4UEEauXOvqvFPEPCPpzAZVkVtjgZGOtMjf6kHmWGjB1WhVGoUYJyTPknijjsnE+Bjhs1gPOtiWtr20UDWACMOg5E91zv0FIvBvG+KxQX/Alu4xYzYklWRssGB3VD0LdR2B65rTcZW0juSbPONXM7fiO1ThVtY37OlzFbyTBh6XQFmHf3/mqs9c1XJTWf7QXUumxqp9erhePBRa7g3EBku5wDiG2GR/c/JRVqzvVlm+kuYjDespeNR6klUDJw3sAdjWmueHwxWyxxokcY7Lgcvalr2UV0R6QHhOpHGxHff37VlLU0zWNvHnuc97fBTG50YwBvVu1tNZHoOKNHbiTSAPSvtTFNMa7UVUW+WDjB6kKIoXapXBkqU/aRuPls0f/AA5e+g4/KkdqNQyeVauaMBCuOYxWWnT6W4MbD0k5HxWppp7k0X9BZieGWUGnHQHcZ7UGfjkljc+WsIZV5ljjPxRYgu2DkUWS0guRpmTV+tHmCl71lHUbb5V/oSwx9wniaXMMc8f2kcjzX2plNxPCHTge56Vn7OFLaIJEulRyAru6tfrrdomkZA3MjnWfKuDn4RrxjP0k5LM8f6y+lylyWdJVf3U5plwHzbHixnvdSWzRYiOnqcZz16D8qoeF+Coh8sEmFDqkcjme21bm4WNo184JpwABjINVNVdCuThHlM5rrevbrjp5L3fLx28IYqVljCqQVHInrSq4jWac+WMLncjrQrewhikEttrjXGPLEjYHvp5VfMpWPQHbHY1Wp0yT3djmHgGAsYwooTvXkj0AtmruQGE1VKHn3qVGSDKzRAtgUq4tw36qP0nS45Hv81phbAtyriW2Hahr1Dg00FGTi8owIjlt3KzRFf0o9vdQyPoSQFhzztvWse2BP2A47jIqs/BrORWZrdNR6gVe/Mrl9kbNHWp1RSwLlBQDURn5pnwixl4g3oIWMfc5/b3rrgHDrSaeW3v7cuFbKM56dhWmiVYMRWyokY/pUYqpqLsPZBcl6/8A6Kbhtpjh+S1HBFZ2ywQBT2GefzXaRtJ/2Bjjl1xXtvCeZA3GD71YLBdlGKr10Y90uWc3KTbcpPLZyNKDCjFBkeumOTQ2XNPfAtvIEnNeGuiMc64Y0tsk8zUobNvUr2QSqPuNdqgbOalSqjPAZFHavEUbV5Uo+xB2lhbzSmWRMvGcqc4prZxpsdIyalSrEHmKGw+owZQqbCgmpUp0QWcHnXhqVKCZ5AZKBIalSkksEalSpRgn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303" y="787400"/>
            <a:ext cx="8813887" cy="529077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7315" y="1602"/>
            <a:ext cx="8408130" cy="954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692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4500">
        <p15:prstTrans prst="origami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0237" y="2049268"/>
            <a:ext cx="8580024" cy="3954159"/>
          </a:xfrm>
        </p:spPr>
        <p:txBody>
          <a:bodyPr/>
          <a:lstStyle/>
          <a:p>
            <a:pPr algn="ctr"/>
            <a:r>
              <a:rPr lang="en-US" sz="24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4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b="1" u="sng" dirty="0" err="1">
                <a:solidFill>
                  <a:srgbClr val="1271A5"/>
                </a:solidFill>
                <a:latin typeface="+mn-lt"/>
                <a:hlinkClick r:id="rId2" tooltip="slide2"/>
              </a:rPr>
              <a:t>Conservarea</a:t>
            </a:r>
            <a:r>
              <a:rPr lang="en-US" sz="4000" b="1" u="sng" dirty="0">
                <a:solidFill>
                  <a:srgbClr val="1271A5"/>
                </a:solidFill>
                <a:latin typeface="+mn-lt"/>
                <a:hlinkClick r:id="rId2" tooltip="slide2"/>
              </a:rPr>
              <a:t> </a:t>
            </a:r>
            <a:r>
              <a:rPr lang="en-US" sz="4000" b="1" u="sng" dirty="0" err="1" smtClean="0">
                <a:solidFill>
                  <a:srgbClr val="1271A5"/>
                </a:solidFill>
                <a:latin typeface="+mn-lt"/>
                <a:hlinkClick r:id="rId2" tooltip="slide2"/>
              </a:rPr>
              <a:t>biodiversităţii</a:t>
            </a:r>
            <a:r>
              <a:rPr lang="en-US" sz="4000" b="1" u="sng" dirty="0" smtClean="0">
                <a:solidFill>
                  <a:srgbClr val="1271A5"/>
                </a:solidFill>
                <a:latin typeface="+mn-lt"/>
                <a:hlinkClick r:id="rId2" tooltip="slide2"/>
              </a:rPr>
              <a:t/>
            </a:r>
            <a:br>
              <a:rPr lang="en-US" sz="4000" b="1" u="sng" dirty="0" smtClean="0">
                <a:solidFill>
                  <a:srgbClr val="1271A5"/>
                </a:solidFill>
                <a:latin typeface="+mn-lt"/>
                <a:hlinkClick r:id="rId2" tooltip="slide2"/>
              </a:rPr>
            </a:br>
            <a:r>
              <a:rPr lang="en-US" sz="4000" b="1" u="sng" dirty="0" smtClean="0">
                <a:solidFill>
                  <a:srgbClr val="1271A5"/>
                </a:solidFill>
                <a:latin typeface="+mn-lt"/>
                <a:hlinkClick r:id="rId2" tooltip="slide2"/>
              </a:rPr>
              <a:t> </a:t>
            </a:r>
            <a:r>
              <a:rPr lang="en-US" sz="4000" b="1" u="sng" dirty="0">
                <a:solidFill>
                  <a:srgbClr val="1271A5"/>
                </a:solidFill>
                <a:latin typeface="+mn-lt"/>
                <a:hlinkClick r:id="rId2" tooltip="slide2"/>
              </a:rPr>
              <a:t>a </a:t>
            </a:r>
            <a:r>
              <a:rPr lang="en-US" sz="4000" b="1" u="sng" dirty="0" err="1">
                <a:solidFill>
                  <a:srgbClr val="1271A5"/>
                </a:solidFill>
                <a:latin typeface="+mn-lt"/>
                <a:hlinkClick r:id="rId2" tooltip="slide2"/>
              </a:rPr>
              <a:t>devenit</a:t>
            </a:r>
            <a:r>
              <a:rPr lang="en-US" sz="4000" b="1" u="sng" dirty="0">
                <a:solidFill>
                  <a:srgbClr val="1271A5"/>
                </a:solidFill>
                <a:latin typeface="+mn-lt"/>
                <a:hlinkClick r:id="rId2" tooltip="slide2"/>
              </a:rPr>
              <a:t> </a:t>
            </a:r>
            <a:r>
              <a:rPr lang="en-US" sz="4000" b="1" u="sng" dirty="0" err="1">
                <a:solidFill>
                  <a:srgbClr val="1271A5"/>
                </a:solidFill>
                <a:latin typeface="+mn-lt"/>
                <a:hlinkClick r:id="rId2" tooltip="slide2"/>
              </a:rPr>
              <a:t>sau</a:t>
            </a:r>
            <a:r>
              <a:rPr lang="en-US" sz="4000" b="1" u="sng" dirty="0">
                <a:solidFill>
                  <a:srgbClr val="1271A5"/>
                </a:solidFill>
                <a:latin typeface="+mn-lt"/>
                <a:hlinkClick r:id="rId2" tooltip="slide2"/>
              </a:rPr>
              <a:t> </a:t>
            </a:r>
            <a:r>
              <a:rPr lang="en-US" sz="4000" b="1" u="sng" dirty="0" err="1">
                <a:solidFill>
                  <a:srgbClr val="1271A5"/>
                </a:solidFill>
                <a:latin typeface="+mn-lt"/>
                <a:hlinkClick r:id="rId2" tooltip="slide2"/>
              </a:rPr>
              <a:t>ar</a:t>
            </a:r>
            <a:r>
              <a:rPr lang="en-US" sz="4000" b="1" u="sng" dirty="0">
                <a:solidFill>
                  <a:srgbClr val="1271A5"/>
                </a:solidFill>
                <a:latin typeface="+mn-lt"/>
                <a:hlinkClick r:id="rId2" tooltip="slide2"/>
              </a:rPr>
              <a:t> </a:t>
            </a:r>
            <a:r>
              <a:rPr lang="en-US" sz="4000" b="1" u="sng" dirty="0" err="1">
                <a:solidFill>
                  <a:srgbClr val="1271A5"/>
                </a:solidFill>
                <a:latin typeface="+mn-lt"/>
                <a:hlinkClick r:id="rId2" tooltip="slide2"/>
              </a:rPr>
              <a:t>trebui</a:t>
            </a:r>
            <a:r>
              <a:rPr lang="en-US" sz="4000" b="1" u="sng" dirty="0">
                <a:solidFill>
                  <a:srgbClr val="1271A5"/>
                </a:solidFill>
                <a:latin typeface="+mn-lt"/>
                <a:hlinkClick r:id="rId2" tooltip="slide2"/>
              </a:rPr>
              <a:t> </a:t>
            </a:r>
            <a:r>
              <a:rPr lang="en-US" sz="4000" b="1" u="sng" dirty="0" err="1">
                <a:solidFill>
                  <a:srgbClr val="92D050"/>
                </a:solidFill>
                <a:latin typeface="+mn-lt"/>
                <a:hlinkClick r:id="rId2" tooltip="slide2"/>
              </a:rPr>
              <a:t>să</a:t>
            </a:r>
            <a:r>
              <a:rPr lang="en-US" sz="4000" b="1" u="sng" dirty="0">
                <a:solidFill>
                  <a:srgbClr val="92D050"/>
                </a:solidFill>
                <a:latin typeface="+mn-lt"/>
              </a:rPr>
              <a:t> </a:t>
            </a:r>
            <a:r>
              <a:rPr lang="en-US" sz="4000" b="1" u="sng" dirty="0" err="1">
                <a:solidFill>
                  <a:srgbClr val="92D050"/>
                </a:solidFill>
                <a:latin typeface="+mn-lt"/>
              </a:rPr>
              <a:t>devină</a:t>
            </a:r>
            <a:r>
              <a:rPr lang="en-US" sz="3600" dirty="0" smtClean="0">
                <a:solidFill>
                  <a:srgbClr val="2B2A2A"/>
                </a:solidFill>
                <a:latin typeface="+mn-lt"/>
              </a:rPr>
              <a:t>, </a:t>
            </a:r>
            <a:r>
              <a:rPr lang="en-US" sz="3600" dirty="0" err="1">
                <a:solidFill>
                  <a:srgbClr val="2B2A2A"/>
                </a:solidFill>
                <a:latin typeface="+mn-lt"/>
              </a:rPr>
              <a:t>una</a:t>
            </a:r>
            <a:r>
              <a:rPr lang="en-US" sz="3600" dirty="0">
                <a:solidFill>
                  <a:srgbClr val="2B2A2A"/>
                </a:solidFill>
                <a:latin typeface="+mn-lt"/>
              </a:rPr>
              <a:t> </a:t>
            </a:r>
            <a:r>
              <a:rPr lang="en-US" sz="3600" dirty="0" smtClean="0">
                <a:solidFill>
                  <a:srgbClr val="2B2A2A"/>
                </a:solidFill>
                <a:latin typeface="+mn-lt"/>
              </a:rPr>
              <a:t>din</a:t>
            </a:r>
            <a:r>
              <a:rPr lang="ro-RO" sz="3600" dirty="0" smtClean="0">
                <a:solidFill>
                  <a:srgbClr val="2B2A2A"/>
                </a:solidFill>
                <a:latin typeface="+mn-lt"/>
              </a:rPr>
              <a:t>tre</a:t>
            </a:r>
            <a:r>
              <a:rPr lang="en-US" sz="3600" dirty="0" smtClean="0">
                <a:solidFill>
                  <a:srgbClr val="2B2A2A"/>
                </a:solidFill>
                <a:latin typeface="+mn-lt"/>
              </a:rPr>
              <a:t> </a:t>
            </a:r>
            <a:r>
              <a:rPr lang="en-US" sz="3600" dirty="0" err="1">
                <a:solidFill>
                  <a:srgbClr val="2B2A2A"/>
                </a:solidFill>
                <a:latin typeface="+mn-lt"/>
              </a:rPr>
              <a:t>cele</a:t>
            </a:r>
            <a:r>
              <a:rPr lang="en-US" sz="3600" dirty="0">
                <a:solidFill>
                  <a:srgbClr val="2B2A2A"/>
                </a:solidFill>
                <a:latin typeface="+mn-lt"/>
              </a:rPr>
              <a:t> </a:t>
            </a:r>
            <a:r>
              <a:rPr lang="en-US" sz="3600" dirty="0" err="1">
                <a:solidFill>
                  <a:srgbClr val="2B2A2A"/>
                </a:solidFill>
                <a:latin typeface="+mn-lt"/>
              </a:rPr>
              <a:t>mai</a:t>
            </a:r>
            <a:r>
              <a:rPr lang="en-US" sz="3600" dirty="0">
                <a:solidFill>
                  <a:srgbClr val="2B2A2A"/>
                </a:solidFill>
                <a:latin typeface="+mn-lt"/>
              </a:rPr>
              <a:t> </a:t>
            </a:r>
            <a:r>
              <a:rPr lang="en-US" sz="3600" dirty="0" err="1">
                <a:solidFill>
                  <a:srgbClr val="2B2A2A"/>
                </a:solidFill>
                <a:latin typeface="+mn-lt"/>
              </a:rPr>
              <a:t>urgente</a:t>
            </a:r>
            <a:r>
              <a:rPr lang="en-US" sz="3600" dirty="0">
                <a:solidFill>
                  <a:srgbClr val="2B2A2A"/>
                </a:solidFill>
                <a:latin typeface="+mn-lt"/>
              </a:rPr>
              <a:t> </a:t>
            </a:r>
            <a:r>
              <a:rPr lang="en-US" sz="3600" dirty="0" err="1" smtClean="0">
                <a:solidFill>
                  <a:srgbClr val="2B2A2A"/>
                </a:solidFill>
                <a:latin typeface="+mn-lt"/>
              </a:rPr>
              <a:t>şi</a:t>
            </a:r>
            <a:r>
              <a:rPr lang="en-US" sz="3600" dirty="0" smtClean="0">
                <a:solidFill>
                  <a:srgbClr val="2B2A2A"/>
                </a:solidFill>
                <a:latin typeface="+mn-lt"/>
              </a:rPr>
              <a:t> </a:t>
            </a:r>
            <a:r>
              <a:rPr lang="en-US" sz="3600" dirty="0" err="1">
                <a:solidFill>
                  <a:srgbClr val="2B2A2A"/>
                </a:solidFill>
                <a:latin typeface="+mn-lt"/>
              </a:rPr>
              <a:t>importante</a:t>
            </a:r>
            <a:r>
              <a:rPr lang="en-US" sz="3600" dirty="0">
                <a:solidFill>
                  <a:srgbClr val="2B2A2A"/>
                </a:solidFill>
                <a:latin typeface="+mn-lt"/>
              </a:rPr>
              <a:t> </a:t>
            </a:r>
            <a:r>
              <a:rPr lang="en-US" sz="3600" dirty="0" err="1">
                <a:solidFill>
                  <a:srgbClr val="2B2A2A"/>
                </a:solidFill>
                <a:latin typeface="+mn-lt"/>
              </a:rPr>
              <a:t>probleme</a:t>
            </a:r>
            <a:r>
              <a:rPr lang="en-US" sz="3600" dirty="0">
                <a:solidFill>
                  <a:srgbClr val="2B2A2A"/>
                </a:solidFill>
                <a:latin typeface="+mn-lt"/>
              </a:rPr>
              <a:t> ale </a:t>
            </a:r>
            <a:r>
              <a:rPr lang="en-US" sz="3600" dirty="0" err="1" smtClean="0">
                <a:solidFill>
                  <a:srgbClr val="2B2A2A"/>
                </a:solidFill>
                <a:latin typeface="+mn-lt"/>
              </a:rPr>
              <a:t>omenirii</a:t>
            </a:r>
            <a:r>
              <a:rPr lang="en-US" sz="3600" dirty="0" smtClean="0">
                <a:solidFill>
                  <a:srgbClr val="2B2A2A"/>
                </a:solidFill>
                <a:latin typeface="+mn-lt"/>
              </a:rPr>
              <a:t>.</a:t>
            </a:r>
            <a:r>
              <a:rPr lang="en-US" sz="3600" dirty="0">
                <a:latin typeface="+mn-lt"/>
              </a:rPr>
              <a:t/>
            </a:r>
            <a:br>
              <a:rPr lang="en-US" sz="3600" dirty="0">
                <a:latin typeface="+mn-lt"/>
              </a:rPr>
            </a:br>
            <a:r>
              <a:rPr lang="en-US" sz="3600" b="1" dirty="0" smtClean="0">
                <a:solidFill>
                  <a:schemeClr val="accent2"/>
                </a:solidFill>
                <a:latin typeface="+mn-lt"/>
                <a:cs typeface="Times New Roman" panose="02020603050405020304" pitchFamily="18" charset="0"/>
              </a:rPr>
              <a:t/>
            </a:r>
            <a:br>
              <a:rPr lang="en-US" sz="3600" b="1" dirty="0" smtClean="0">
                <a:solidFill>
                  <a:schemeClr val="accent2"/>
                </a:solidFill>
                <a:latin typeface="+mn-lt"/>
                <a:cs typeface="Times New Roman" panose="02020603050405020304" pitchFamily="18" charset="0"/>
              </a:rPr>
            </a:b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09015">
            <a:off x="10038939" y="895987"/>
            <a:ext cx="1410091" cy="108678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367064">
            <a:off x="10176798" y="2386336"/>
            <a:ext cx="1524001" cy="114896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75962" y="3212035"/>
            <a:ext cx="1714689" cy="12927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4282">
            <a:off x="10650585" y="4245991"/>
            <a:ext cx="1862205" cy="165643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328227">
            <a:off x="9337195" y="5192956"/>
            <a:ext cx="2459278" cy="212848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93748" y="1671610"/>
            <a:ext cx="1309626" cy="98734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20883" y="113824"/>
            <a:ext cx="1242932" cy="937062"/>
          </a:xfrm>
          <a:prstGeom prst="rect">
            <a:avLst/>
          </a:prstGeom>
        </p:spPr>
      </p:pic>
      <p:pic>
        <p:nvPicPr>
          <p:cNvPr id="1026" name="Picture 2" descr="Textura iarba - fotohobbym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8800" y="4979588"/>
            <a:ext cx="10338773" cy="2047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itle 1"/>
          <p:cNvSpPr txBox="1">
            <a:spLocks/>
          </p:cNvSpPr>
          <p:nvPr/>
        </p:nvSpPr>
        <p:spPr>
          <a:xfrm>
            <a:off x="1107315" y="2489794"/>
            <a:ext cx="8747347" cy="147279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en-US" sz="24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4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4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4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AutoShape 6" descr="data:image/jpeg;base64,/9j/4AAQSkZJRgABAQAAAQABAAD/2wCEAAkGBwgHBgkIBwgKCgkLDRYPDQwMDRsUFRAWIB0iIiAdHx8kKDQsJCYxJx8fLT0tMTU3Ojo6Iys/RD84QzQ5OjcBCgoKDQwNGg8PGjclHyU3Nzc3Nzc3Nzc3Nzc3Nzc3Nzc3Nzc3Nzc3Nzc3Nzc3Nzc3Nzc3Nzc3Nzc3Nzc3Nzc3N//AABEIAGQAZAMBIgACEQEDEQH/xAAbAAACAwEBAQAAAAAAAAAAAAADBQAEBgIBB//EADMQAAIBAwIEBQIFAwUAAAAAAAECAwAEERIhBTFBUQYTImFxFDKBkbHB4UKC8BUjJDNS/8QAGgEAAgMBAQAAAAAAAAAAAAAAAgMBBAUGAP/EACkRAAICAQMDBAEFAQAAAAAAAAABAgMRBBIhBUFREyIxMhQjM0JhkQb/2gAMAwEAAhEDEQA/AMypoiGgqciiJXNyQph1NFU7UBTRVpTAI1AcVYNBeiiQUbhaVXK05nG1K7hauUS5JTFki1XZd6uSDeq7rWjBjkCxXSii28QlnSNmCBmA1HpTqPwvxB8qsTE59JA2YdxQ2XQh9ng8JQNqlPJPDXEVIAgIONx71KD8mp/yByi6nKiLQUoqc96zJngy0ZaCtFU0lgs7PKhOKlzOkEEsrEYjXJ3ofhx7jxCJfobbzDERr0SLtn2OD+OMUyFU3FyS4RG1sHIpbYCqd5bDWkcJLuygnsM024tbS8HMzcRtiru4SNQ4J0kdd9v5r1nls7mK2ntCkkhBcllIRCvpOQTnJ2pqU4rMVklxaM//AKbNICyRsw5csUObg14SuY+hLkEc/wDMVuPL07MMVTuB6iM53pUdfPPCA3sxycLug4PkEYOdjnA/c19A8PeJ441itL8LCzjShfP6mlMgIIINRo1eP/cAJPccqi+2N8cWI96r7muuZx5p2/KvKzUV3OiBEDMq7A868rM/GfY9wJYzRRQIjXc0qwxNI52UVsyWXhDUshJ7mK1j1ytjsOppa15c37aY8xRHovM/Jqixe8uPOkJPYdBT/hVqip5szBUHejcI1LyzoOndOj+5aK+MxSjh00MSMytp1E/I/ilKWl1wpGmhupYZSMZikKE+23Ovofh7xJ4ft7+e34lbTTwXUbQF41DbHY7Z/SsVFZPdXckUpuGjDnyjMuhmTOxI6HGMgd6u6XdGDU1gp9Ttqtu3V/GBLHcXLznzJJJywwyu5bI+a0fh3gJkZuJst3JaxwuyPbRhtMg5LIP/ACdwd+tXxwFYIW8iFA6j75DjJ7e9bvwv4Js5fAtrdXt1JqkV7qWJHxE+c6Q49gBTbblGLZnmW4ffzNbwxS2t0+pVHnBNSk/P71dlGV9SaD7nnV9riG3VY4EUoowABsOm1U2iZm1Sb8vwFczKyMpNqOCrLAvd/T9vKouXHPmM1daHkdO2Dihx2+ZN9hyolJYAwAa8S0CxuzA4z6VzUphHw15gZHGCTyPapT04Y5GJGXjNK+MXepjGD6I9zjqaYB9CM3YZpGVErOrHUGG5rSpit25l7SV7pZLHBrhbmMll06Tim8pMsflD7cYpTZQpbxiOInfdjjfNOIc+X6fuxse1Lvxv3I7HQxlKlQn89zng9lLaXkIjKRSBgI5c9cdOx/wYr6tLwsJ4S+m8R2klwEkMiTo2JYif6g3Qj8vwrI+D7eFeI273T4UEEauXOvqvFPEPCPpzAZVkVtjgZGOtMjf6kHmWGjB1WhVGoUYJyTPknijjsnE+Bjhs1gPOtiWtr20UDWACMOg5E91zv0FIvBvG+KxQX/Alu4xYzYklWRssGB3VD0LdR2B65rTcZW0juSbPONXM7fiO1ThVtY37OlzFbyTBh6XQFmHf3/mqs9c1XJTWf7QXUumxqp9erhePBRa7g3EBku5wDiG2GR/c/JRVqzvVlm+kuYjDespeNR6klUDJw3sAdjWmueHwxWyxxokcY7Lgcvalr2UV0R6QHhOpHGxHff37VlLU0zWNvHnuc97fBTG50YwBvVu1tNZHoOKNHbiTSAPSvtTFNMa7UVUW+WDjB6kKIoXapXBkqU/aRuPls0f/AA5e+g4/KkdqNQyeVauaMBCuOYxWWnT6W4MbD0k5HxWppp7k0X9BZieGWUGnHQHcZ7UGfjkljc+WsIZV5ljjPxRYgu2DkUWS0guRpmTV+tHmCl71lHUbb5V/oSwx9wniaXMMc8f2kcjzX2plNxPCHTge56Vn7OFLaIJEulRyAru6tfrrdomkZA3MjnWfKuDn4RrxjP0k5LM8f6y+lylyWdJVf3U5plwHzbHixnvdSWzRYiOnqcZz16D8qoeF+Coh8sEmFDqkcjme21bm4WNo184JpwABjINVNVdCuThHlM5rrevbrjp5L3fLx28IYqVljCqQVHInrSq4jWac+WMLncjrQrewhikEttrjXGPLEjYHvp5VfMpWPQHbHY1Wp0yT3djmHgGAsYwooTvXkj0AtmruQGE1VKHn3qVGSDKzRAtgUq4tw36qP0nS45Hv81phbAtyriW2Hahr1Dg00FGTi8owIjlt3KzRFf0o9vdQyPoSQFhzztvWse2BP2A47jIqs/BrORWZrdNR6gVe/Mrl9kbNHWp1RSwLlBQDURn5pnwixl4g3oIWMfc5/b3rrgHDrSaeW3v7cuFbKM56dhWmiVYMRWyokY/pUYqpqLsPZBcl6/8A6Kbhtpjh+S1HBFZ2ywQBT2GefzXaRtJ/2Bjjl1xXtvCeZA3GD71YLBdlGKr10Y90uWc3KTbcpPLZyNKDCjFBkeumOTQ2XNPfAtvIEnNeGuiMc64Y0tsk8zUobNvUr2QSqPuNdqgbOalSqjPAZFHavEUbV5Uo+xB2lhbzSmWRMvGcqc4prZxpsdIyalSrEHmKGw+owZQqbCgmpUp0QWcHnXhqVKCZ5AZKBIalSkksEalSpRgn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098" name="Picture 2" descr="Important | Introducere in Permacultur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2669458" cy="2920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53925" y="26055"/>
            <a:ext cx="3054125" cy="1809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4867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81163" y="3828825"/>
            <a:ext cx="4800582" cy="280273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88196"/>
            <a:ext cx="7111920" cy="2069787"/>
          </a:xfrm>
        </p:spPr>
        <p:txBody>
          <a:bodyPr/>
          <a:lstStyle/>
          <a:p>
            <a:pPr algn="ctr"/>
            <a:r>
              <a:rPr lang="en-US" sz="24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4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o-RO" sz="4000" b="1" dirty="0" smtClean="0">
                <a:solidFill>
                  <a:schemeClr val="accent2"/>
                </a:solidFill>
                <a:latin typeface="+mn-lt"/>
              </a:rPr>
              <a:t>Amenințări:</a:t>
            </a:r>
            <a:r>
              <a:rPr lang="en-US" sz="4000" b="1" u="sng" dirty="0" smtClean="0">
                <a:solidFill>
                  <a:schemeClr val="accent2"/>
                </a:solidFill>
                <a:latin typeface="+mn-lt"/>
                <a:hlinkClick r:id="rId3" tooltip="slide2"/>
              </a:rPr>
              <a:t/>
            </a:r>
            <a:br>
              <a:rPr lang="en-US" sz="4000" b="1" u="sng" dirty="0" smtClean="0">
                <a:solidFill>
                  <a:schemeClr val="accent2"/>
                </a:solidFill>
                <a:latin typeface="+mn-lt"/>
                <a:hlinkClick r:id="rId3" tooltip="slide2"/>
              </a:rPr>
            </a:br>
            <a:r>
              <a:rPr lang="ro-RO" sz="1800" b="1" dirty="0" smtClean="0">
                <a:solidFill>
                  <a:schemeClr val="accent2"/>
                </a:solidFill>
                <a:latin typeface="+mn-lt"/>
              </a:rPr>
              <a:t>braconaj,incendii, drumuri, agricultură,</a:t>
            </a:r>
            <a:br>
              <a:rPr lang="ro-RO" sz="1800" b="1" dirty="0" smtClean="0">
                <a:solidFill>
                  <a:schemeClr val="accent2"/>
                </a:solidFill>
                <a:latin typeface="+mn-lt"/>
              </a:rPr>
            </a:br>
            <a:r>
              <a:rPr lang="ro-RO" sz="1800" b="1" dirty="0" smtClean="0">
                <a:solidFill>
                  <a:schemeClr val="accent2"/>
                </a:solidFill>
                <a:latin typeface="+mn-lt"/>
              </a:rPr>
              <a:t> secetă, turism, deșeuri, etc</a:t>
            </a:r>
            <a:r>
              <a:rPr lang="en-US" sz="1800" dirty="0">
                <a:solidFill>
                  <a:schemeClr val="accent2"/>
                </a:solidFill>
                <a:latin typeface="+mn-lt"/>
              </a:rPr>
              <a:t/>
            </a:r>
            <a:br>
              <a:rPr lang="en-US" sz="1800" dirty="0">
                <a:solidFill>
                  <a:schemeClr val="accent2"/>
                </a:solidFill>
                <a:latin typeface="+mn-lt"/>
              </a:rPr>
            </a:b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09015">
            <a:off x="10038939" y="895987"/>
            <a:ext cx="1410091" cy="108678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93748" y="1671610"/>
            <a:ext cx="1309626" cy="987343"/>
          </a:xfrm>
          <a:prstGeom prst="rect">
            <a:avLst/>
          </a:prstGeom>
        </p:spPr>
      </p:pic>
      <p:sp>
        <p:nvSpPr>
          <p:cNvPr id="23" name="Title 1"/>
          <p:cNvSpPr txBox="1">
            <a:spLocks/>
          </p:cNvSpPr>
          <p:nvPr/>
        </p:nvSpPr>
        <p:spPr>
          <a:xfrm>
            <a:off x="1107315" y="2489794"/>
            <a:ext cx="8747347" cy="147279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en-US" sz="24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4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4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4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AutoShape 6" descr="data:image/jpeg;base64,/9j/4AAQSkZJRgABAQAAAQABAAD/2wCEAAkGBwgHBgkIBwgKCgkLDRYPDQwMDRsUFRAWIB0iIiAdHx8kKDQsJCYxJx8fLT0tMTU3Ojo6Iys/RD84QzQ5OjcBCgoKDQwNGg8PGjclHyU3Nzc3Nzc3Nzc3Nzc3Nzc3Nzc3Nzc3Nzc3Nzc3Nzc3Nzc3Nzc3Nzc3Nzc3Nzc3Nzc3N//AABEIAGQAZAMBIgACEQEDEQH/xAAbAAACAwEBAQAAAAAAAAAAAAADBQAEBgIBB//EADMQAAIBAwIEBQIFAwUAAAAAAAECAwAEERIhBTFBUQYTImFxFDKBkbHB4UKC8BUjJDNS/8QAGgEAAgMBAQAAAAAAAAAAAAAAAgMBBAUGAP/EACkRAAICAQMDBAEFAQAAAAAAAAABAgMRBBIhBUFREyIxMhQjM0JhkQb/2gAMAwEAAhEDEQA/AMypoiGgqciiJXNyQph1NFU7UBTRVpTAI1AcVYNBeiiQUbhaVXK05nG1K7hauUS5JTFki1XZd6uSDeq7rWjBjkCxXSii28QlnSNmCBmA1HpTqPwvxB8qsTE59JA2YdxQ2XQh9ng8JQNqlPJPDXEVIAgIONx71KD8mp/yByi6nKiLQUoqc96zJngy0ZaCtFU0lgs7PKhOKlzOkEEsrEYjXJ3ofhx7jxCJfobbzDERr0SLtn2OD+OMUyFU3FyS4RG1sHIpbYCqd5bDWkcJLuygnsM024tbS8HMzcRtiru4SNQ4J0kdd9v5r1nls7mK2ntCkkhBcllIRCvpOQTnJ2pqU4rMVklxaM//AKbNICyRsw5csUObg14SuY+hLkEc/wDMVuPL07MMVTuB6iM53pUdfPPCA3sxycLug4PkEYOdjnA/c19A8PeJ441itL8LCzjShfP6mlMgIIINRo1eP/cAJPccqi+2N8cWI96r7muuZx5p2/KvKzUV3OiBEDMq7A868rM/GfY9wJYzRRQIjXc0qwxNI52UVsyWXhDUshJ7mK1j1ytjsOppa15c37aY8xRHovM/Jqixe8uPOkJPYdBT/hVqip5szBUHejcI1LyzoOndOj+5aK+MxSjh00MSMytp1E/I/ilKWl1wpGmhupYZSMZikKE+23Ovofh7xJ4ft7+e34lbTTwXUbQF41DbHY7Z/SsVFZPdXckUpuGjDnyjMuhmTOxI6HGMgd6u6XdGDU1gp9Ttqtu3V/GBLHcXLznzJJJywwyu5bI+a0fh3gJkZuJst3JaxwuyPbRhtMg5LIP/ACdwd+tXxwFYIW8iFA6j75DjJ7e9bvwv4Js5fAtrdXt1JqkV7qWJHxE+c6Q49gBTbblGLZnmW4ffzNbwxS2t0+pVHnBNSk/P71dlGV9SaD7nnV9riG3VY4EUoowABsOm1U2iZm1Sb8vwFczKyMpNqOCrLAvd/T9vKouXHPmM1daHkdO2Dihx2+ZN9hyolJYAwAa8S0CxuzA4z6VzUphHw15gZHGCTyPapT04Y5GJGXjNK+MXepjGD6I9zjqaYB9CM3YZpGVErOrHUGG5rSpit25l7SV7pZLHBrhbmMll06Tim8pMsflD7cYpTZQpbxiOInfdjjfNOIc+X6fuxse1Lvxv3I7HQxlKlQn89zng9lLaXkIjKRSBgI5c9cdOx/wYr6tLwsJ4S+m8R2klwEkMiTo2JYif6g3Qj8vwrI+D7eFeI273T4UEEauXOvqvFPEPCPpzAZVkVtjgZGOtMjf6kHmWGjB1WhVGoUYJyTPknijjsnE+Bjhs1gPOtiWtr20UDWACMOg5E91zv0FIvBvG+KxQX/Alu4xYzYklWRssGB3VD0LdR2B65rTcZW0juSbPONXM7fiO1ThVtY37OlzFbyTBh6XQFmHf3/mqs9c1XJTWf7QXUumxqp9erhePBRa7g3EBku5wDiG2GR/c/JRVqzvVlm+kuYjDespeNR6klUDJw3sAdjWmueHwxWyxxokcY7Lgcvalr2UV0R6QHhOpHGxHff37VlLU0zWNvHnuc97fBTG50YwBvVu1tNZHoOKNHbiTSAPSvtTFNMa7UVUW+WDjB6kKIoXapXBkqU/aRuPls0f/AA5e+g4/KkdqNQyeVauaMBCuOYxWWnT6W4MbD0k5HxWppp7k0X9BZieGWUGnHQHcZ7UGfjkljc+WsIZV5ljjPxRYgu2DkUWS0guRpmTV+tHmCl71lHUbb5V/oSwx9wniaXMMc8f2kcjzX2plNxPCHTge56Vn7OFLaIJEulRyAru6tfrrdomkZA3MjnWfKuDn4RrxjP0k5LM8f6y+lylyWdJVf3U5plwHzbHixnvdSWzRYiOnqcZz16D8qoeF+Coh8sEmFDqkcjme21bm4WNo184JpwABjINVNVdCuThHlM5rrevbrjp5L3fLx28IYqVljCqQVHInrSq4jWac+WMLncjrQrewhikEttrjXGPLEjYHvp5VfMpWPQHbHY1Wp0yT3djmHgGAsYwooTvXkj0AtmruQGE1VKHn3qVGSDKzRAtgUq4tw36qP0nS45Hv81phbAtyriW2Hahr1Dg00FGTi8owIjlt3KzRFf0o9vdQyPoSQFhzztvWse2BP2A47jIqs/BrORWZrdNR6gVe/Mrl9kbNHWp1RSwLlBQDURn5pnwixl4g3oIWMfc5/b3rrgHDrSaeW3v7cuFbKM56dhWmiVYMRWyokY/pUYqpqLsPZBcl6/8A6Kbhtpjh+S1HBFZ2ywQBT2GefzXaRtJ/2Bjjl1xXtvCeZA3GD71YLBdlGKr10Y90uWc3KTbcpPLZyNKDCjFBkeumOTQ2XNPfAtvIEnNeGuiMc64Y0tsk8zUobNvUr2QSqPuNdqgbOalSqjPAZFHavEUbV5Uo+xB2lhbzSmWRMvGcqc4prZxpsdIyalSrEHmKGw+owZQqbCgmpUp0QWcHnXhqVKCZ5AZKBIalSkksEalSpRgn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016829" y="994043"/>
            <a:ext cx="8930979" cy="10207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1000"/>
              </a:spcBef>
              <a:buClr>
                <a:srgbClr val="90C226"/>
              </a:buClr>
              <a:buSzPct val="80000"/>
            </a:pPr>
            <a:endParaRPr lang="ro-RO" sz="26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spcBef>
                <a:spcPts val="1000"/>
              </a:spcBef>
              <a:buClr>
                <a:srgbClr val="90C226"/>
              </a:buClr>
              <a:buSzPct val="80000"/>
            </a:pPr>
            <a:r>
              <a:rPr lang="ro-RO" sz="2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endParaRPr lang="ro-RO" sz="2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2" descr="Image result for incendii  in natura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98619" y="4294401"/>
            <a:ext cx="3675645" cy="2337158"/>
          </a:xfrm>
          <a:prstGeom prst="rect">
            <a:avLst/>
          </a:prstGeom>
          <a:noFill/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99954" y="2138516"/>
            <a:ext cx="4032939" cy="233945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43777" y="2157983"/>
            <a:ext cx="3616119" cy="2376063"/>
          </a:xfrm>
          <a:prstGeom prst="rect">
            <a:avLst/>
          </a:prstGeom>
        </p:spPr>
      </p:pic>
      <p:pic>
        <p:nvPicPr>
          <p:cNvPr id="22" name="Picture 2" descr="Image result for deseuri pe curs de apa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 rot="637779">
            <a:off x="8740761" y="297136"/>
            <a:ext cx="3518000" cy="2456379"/>
          </a:xfrm>
          <a:prstGeom prst="rect">
            <a:avLst/>
          </a:prstGeom>
          <a:noFill/>
        </p:spPr>
      </p:pic>
      <p:pic>
        <p:nvPicPr>
          <p:cNvPr id="24" name="Picture 6" descr="Image result for recreere in natura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874264" y="4497440"/>
            <a:ext cx="4806898" cy="2134118"/>
          </a:xfrm>
          <a:prstGeom prst="rect">
            <a:avLst/>
          </a:prstGeom>
          <a:noFill/>
        </p:spPr>
      </p:pic>
      <p:pic>
        <p:nvPicPr>
          <p:cNvPr id="17" name="Picture 6" descr="Image result for braconaj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 rot="20802466">
            <a:off x="116999" y="208579"/>
            <a:ext cx="3377381" cy="262927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9503255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250">
        <p15:prstTrans prst="crush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896" y="88196"/>
            <a:ext cx="8580024" cy="2069787"/>
          </a:xfrm>
        </p:spPr>
        <p:txBody>
          <a:bodyPr/>
          <a:lstStyle/>
          <a:p>
            <a:pPr algn="ctr"/>
            <a:r>
              <a:rPr lang="en-US" sz="24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4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o-RO" sz="4000" b="1" u="sng" dirty="0" smtClean="0">
                <a:latin typeface="+mn-lt"/>
              </a:rPr>
              <a:t>Protecția naturii și</a:t>
            </a:r>
            <a:r>
              <a:rPr lang="en-US" sz="4000" b="1" u="sng" dirty="0" smtClean="0">
                <a:latin typeface="+mn-lt"/>
                <a:hlinkClick r:id="rId2" tooltip="slide2"/>
              </a:rPr>
              <a:t> </a:t>
            </a:r>
            <a:r>
              <a:rPr lang="en-US" sz="4000" b="1" dirty="0" err="1" smtClean="0">
                <a:latin typeface="+mn-lt"/>
                <a:hlinkClick r:id="rId2" tooltip="slide2"/>
              </a:rPr>
              <a:t>biodiversit</a:t>
            </a:r>
            <a:r>
              <a:rPr lang="ro-RO" sz="4000" b="1" dirty="0" smtClean="0">
                <a:latin typeface="+mn-lt"/>
                <a:hlinkClick r:id="rId2" tooltip="slide2"/>
              </a:rPr>
              <a:t>atea</a:t>
            </a:r>
            <a:r>
              <a:rPr lang="en-US" sz="4000" b="1" u="sng" dirty="0" smtClean="0">
                <a:latin typeface="+mn-lt"/>
                <a:hlinkClick r:id="rId2" tooltip="slide2"/>
              </a:rPr>
              <a:t/>
            </a:r>
            <a:br>
              <a:rPr lang="en-US" sz="4000" b="1" u="sng" dirty="0" smtClean="0">
                <a:latin typeface="+mn-lt"/>
                <a:hlinkClick r:id="rId2" tooltip="slide2"/>
              </a:rPr>
            </a:br>
            <a:r>
              <a:rPr lang="en-US" sz="3600" dirty="0">
                <a:latin typeface="+mn-lt"/>
              </a:rPr>
              <a:t/>
            </a:r>
            <a:br>
              <a:rPr lang="en-US" sz="3600" dirty="0">
                <a:latin typeface="+mn-lt"/>
              </a:rPr>
            </a:b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09015">
            <a:off x="10038939" y="895987"/>
            <a:ext cx="1410091" cy="108678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367064">
            <a:off x="10176798" y="2386336"/>
            <a:ext cx="1524001" cy="114896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75962" y="3212035"/>
            <a:ext cx="1714689" cy="12927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4282">
            <a:off x="10650585" y="4245991"/>
            <a:ext cx="1862205" cy="165643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328227">
            <a:off x="9337195" y="5192956"/>
            <a:ext cx="2459278" cy="212848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93748" y="1671610"/>
            <a:ext cx="1309626" cy="98734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20883" y="113824"/>
            <a:ext cx="1242932" cy="937062"/>
          </a:xfrm>
          <a:prstGeom prst="rect">
            <a:avLst/>
          </a:prstGeom>
        </p:spPr>
      </p:pic>
      <p:pic>
        <p:nvPicPr>
          <p:cNvPr id="1026" name="Picture 2" descr="Textura iarba - fotohobbym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8800" y="5334000"/>
            <a:ext cx="10338773" cy="1693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itle 1"/>
          <p:cNvSpPr txBox="1">
            <a:spLocks/>
          </p:cNvSpPr>
          <p:nvPr/>
        </p:nvSpPr>
        <p:spPr>
          <a:xfrm>
            <a:off x="1107315" y="2489794"/>
            <a:ext cx="8747347" cy="147279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en-US" sz="24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4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4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4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AutoShape 6" descr="data:image/jpeg;base64,/9j/4AAQSkZJRgABAQAAAQABAAD/2wCEAAkGBwgHBgkIBwgKCgkLDRYPDQwMDRsUFRAWIB0iIiAdHx8kKDQsJCYxJx8fLT0tMTU3Ojo6Iys/RD84QzQ5OjcBCgoKDQwNGg8PGjclHyU3Nzc3Nzc3Nzc3Nzc3Nzc3Nzc3Nzc3Nzc3Nzc3Nzc3Nzc3Nzc3Nzc3Nzc3Nzc3Nzc3N//AABEIAGQAZAMBIgACEQEDEQH/xAAbAAACAwEBAQAAAAAAAAAAAAADBQAEBgIBB//EADMQAAIBAwIEBQIFAwUAAAAAAAECAwAEERIhBTFBUQYTImFxFDKBkbHB4UKC8BUjJDNS/8QAGgEAAgMBAQAAAAAAAAAAAAAAAgMBBAUGAP/EACkRAAICAQMDBAEFAQAAAAAAAAABAgMRBBIhBUFREyIxMhQjM0JhkQb/2gAMAwEAAhEDEQA/AMypoiGgqciiJXNyQph1NFU7UBTRVpTAI1AcVYNBeiiQUbhaVXK05nG1K7hauUS5JTFki1XZd6uSDeq7rWjBjkCxXSii28QlnSNmCBmA1HpTqPwvxB8qsTE59JA2YdxQ2XQh9ng8JQNqlPJPDXEVIAgIONx71KD8mp/yByi6nKiLQUoqc96zJngy0ZaCtFU0lgs7PKhOKlzOkEEsrEYjXJ3ofhx7jxCJfobbzDERr0SLtn2OD+OMUyFU3FyS4RG1sHIpbYCqd5bDWkcJLuygnsM024tbS8HMzcRtiru4SNQ4J0kdd9v5r1nls7mK2ntCkkhBcllIRCvpOQTnJ2pqU4rMVklxaM//AKbNICyRsw5csUObg14SuY+hLkEc/wDMVuPL07MMVTuB6iM53pUdfPPCA3sxycLug4PkEYOdjnA/c19A8PeJ441itL8LCzjShfP6mlMgIIINRo1eP/cAJPccqi+2N8cWI96r7muuZx5p2/KvKzUV3OiBEDMq7A868rM/GfY9wJYzRRQIjXc0qwxNI52UVsyWXhDUshJ7mK1j1ytjsOppa15c37aY8xRHovM/Jqixe8uPOkJPYdBT/hVqip5szBUHejcI1LyzoOndOj+5aK+MxSjh00MSMytp1E/I/ilKWl1wpGmhupYZSMZikKE+23Ovofh7xJ4ft7+e34lbTTwXUbQF41DbHY7Z/SsVFZPdXckUpuGjDnyjMuhmTOxI6HGMgd6u6XdGDU1gp9Ttqtu3V/GBLHcXLznzJJJywwyu5bI+a0fh3gJkZuJst3JaxwuyPbRhtMg5LIP/ACdwd+tXxwFYIW8iFA6j75DjJ7e9bvwv4Js5fAtrdXt1JqkV7qWJHxE+c6Q49gBTbblGLZnmW4ffzNbwxS2t0+pVHnBNSk/P71dlGV9SaD7nnV9riG3VY4EUoowABsOm1U2iZm1Sb8vwFczKyMpNqOCrLAvd/T9vKouXHPmM1daHkdO2Dihx2+ZN9hyolJYAwAa8S0CxuzA4z6VzUphHw15gZHGCTyPapT04Y5GJGXjNK+MXepjGD6I9zjqaYB9CM3YZpGVErOrHUGG5rSpit25l7SV7pZLHBrhbmMll06Tim8pMsflD7cYpTZQpbxiOInfdjjfNOIc+X6fuxse1Lvxv3I7HQxlKlQn89zng9lLaXkIjKRSBgI5c9cdOx/wYr6tLwsJ4S+m8R2klwEkMiTo2JYif6g3Qj8vwrI+D7eFeI273T4UEEauXOvqvFPEPCPpzAZVkVtjgZGOtMjf6kHmWGjB1WhVGoUYJyTPknijjsnE+Bjhs1gPOtiWtr20UDWACMOg5E91zv0FIvBvG+KxQX/Alu4xYzYklWRssGB3VD0LdR2B65rTcZW0juSbPONXM7fiO1ThVtY37OlzFbyTBh6XQFmHf3/mqs9c1XJTWf7QXUumxqp9erhePBRa7g3EBku5wDiG2GR/c/JRVqzvVlm+kuYjDespeNR6klUDJw3sAdjWmueHwxWyxxokcY7Lgcvalr2UV0R6QHhOpHGxHff37VlLU0zWNvHnuc97fBTG50YwBvVu1tNZHoOKNHbiTSAPSvtTFNMa7UVUW+WDjB6kKIoXapXBkqU/aRuPls0f/AA5e+g4/KkdqNQyeVauaMBCuOYxWWnT6W4MbD0k5HxWppp7k0X9BZieGWUGnHQHcZ7UGfjkljc+WsIZV5ljjPxRYgu2DkUWS0guRpmTV+tHmCl71lHUbb5V/oSwx9wniaXMMc8f2kcjzX2plNxPCHTge56Vn7OFLaIJEulRyAru6tfrrdomkZA3MjnWfKuDn4RrxjP0k5LM8f6y+lylyWdJVf3U5plwHzbHixnvdSWzRYiOnqcZz16D8qoeF+Coh8sEmFDqkcjme21bm4WNo184JpwABjINVNVdCuThHlM5rrevbrjp5L3fLx28IYqVljCqQVHInrSq4jWac+WMLncjrQrewhikEttrjXGPLEjYHvp5VfMpWPQHbHY1Wp0yT3djmHgGAsYwooTvXkj0AtmruQGE1VKHn3qVGSDKzRAtgUq4tw36qP0nS45Hv81phbAtyriW2Hahr1Dg00FGTi8owIjlt3KzRFf0o9vdQyPoSQFhzztvWse2BP2A47jIqs/BrORWZrdNR6gVe/Mrl9kbNHWp1RSwLlBQDURn5pnwixl4g3oIWMfc5/b3rrgHDrSaeW3v7cuFbKM56dhWmiVYMRWyokY/pUYqpqLsPZBcl6/8A6Kbhtpjh+S1HBFZ2ywQBT2GefzXaRtJ/2Bjjl1xXtvCeZA3GD71YLBdlGKr10Y90uWc3KTbcpPLZyNKDCjFBkeumOTQ2XNPfAtvIEnNeGuiMc64Y0tsk8zUobNvUr2QSqPuNdqgbOalSqjPAZFHavEUbV5Uo+xB2lhbzSmWRMvGcqc4prZxpsdIyalSrEHmKGw+owZQqbCgmpUp0QWcHnXhqVKCZ5AZKBIalSkksEalSpRgn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016829" y="994043"/>
            <a:ext cx="8930979" cy="43345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1000"/>
              </a:spcBef>
              <a:buClr>
                <a:srgbClr val="90C226"/>
              </a:buClr>
              <a:buSzPct val="80000"/>
            </a:pPr>
            <a:r>
              <a:rPr lang="ro-RO" sz="2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R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esponsabilizarea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persoanelor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prin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implicarea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lor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activă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în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o-RO" sz="2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diferite</a:t>
            </a:r>
            <a:r>
              <a:rPr lang="en-US" sz="2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acțiuni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susținere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biodiversității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și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2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naturii</a:t>
            </a:r>
            <a:r>
              <a:rPr lang="ro-RO" sz="2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>
              <a:spcBef>
                <a:spcPts val="1000"/>
              </a:spcBef>
              <a:buClr>
                <a:srgbClr val="90C226"/>
              </a:buClr>
              <a:buSzPct val="80000"/>
            </a:pPr>
            <a:endParaRPr lang="ro-RO" sz="26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spcBef>
                <a:spcPts val="1000"/>
              </a:spcBef>
              <a:buClr>
                <a:srgbClr val="90C226"/>
              </a:buClr>
              <a:buSzPct val="80000"/>
            </a:pPr>
            <a:r>
              <a:rPr lang="ro-RO" sz="2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ro-RO" sz="2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 CE?</a:t>
            </a:r>
            <a:endParaRPr lang="ro-RO" sz="2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spcBef>
                <a:spcPts val="1000"/>
              </a:spcBef>
              <a:buClr>
                <a:srgbClr val="90C226"/>
              </a:buClr>
              <a:buSzPct val="80000"/>
              <a:buFont typeface="Wingdings 3" charset="2"/>
              <a:buChar char=""/>
            </a:pPr>
            <a:r>
              <a:rPr lang="ro-RO" sz="2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numărul </a:t>
            </a:r>
            <a:r>
              <a:rPr lang="ro-RO" sz="2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speciilor de plante și animale aflate pe cale de dispariție este în creștere, </a:t>
            </a:r>
            <a:endParaRPr lang="ro-RO" sz="26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spcBef>
                <a:spcPts val="1000"/>
              </a:spcBef>
              <a:buClr>
                <a:srgbClr val="90C226"/>
              </a:buClr>
              <a:buSzPct val="80000"/>
              <a:buFont typeface="Wingdings 3" charset="2"/>
              <a:buChar char=""/>
            </a:pPr>
            <a:r>
              <a:rPr lang="ro-RO" sz="2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emisiile </a:t>
            </a:r>
            <a:r>
              <a:rPr lang="ro-RO" sz="2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industriale afectează aerul pe care îl respirăm, </a:t>
            </a:r>
          </a:p>
          <a:p>
            <a:pPr marL="342900" lvl="0" indent="-342900">
              <a:spcBef>
                <a:spcPts val="1000"/>
              </a:spcBef>
              <a:buClr>
                <a:srgbClr val="90C226"/>
              </a:buClr>
              <a:buSzPct val="80000"/>
              <a:buFont typeface="Wingdings 3" charset="2"/>
              <a:buChar char=""/>
            </a:pPr>
            <a:r>
              <a:rPr lang="ro-RO" sz="2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o-RO" sz="2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cantitatea de plastic care poluează apele mărilor este în continuă </a:t>
            </a:r>
            <a:r>
              <a:rPr lang="ro-RO" sz="2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creștere, etc.......</a:t>
            </a:r>
            <a:endParaRPr lang="ro-RO" sz="2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1599549"/>
            <a:ext cx="1588263" cy="1398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2402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25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420</TotalTime>
  <Words>203</Words>
  <Application>Microsoft Office PowerPoint</Application>
  <PresentationFormat>Widescreen</PresentationFormat>
  <Paragraphs>49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0" baseType="lpstr">
      <vt:lpstr>Algerian</vt:lpstr>
      <vt:lpstr>Arial</vt:lpstr>
      <vt:lpstr>Lucida Calligraphy</vt:lpstr>
      <vt:lpstr>Open Sans</vt:lpstr>
      <vt:lpstr>Times New Roman</vt:lpstr>
      <vt:lpstr>Trebuchet MS</vt:lpstr>
      <vt:lpstr>Wingdings 3</vt:lpstr>
      <vt:lpstr>Facet</vt:lpstr>
      <vt:lpstr>ZIUA MONDIALĂ A MEDIULUI  5 IUNIE 2020</vt:lpstr>
      <vt:lpstr>  este termenul pe care îl utilizăm pentru a pune în evidență bogăția mediului natural.  </vt:lpstr>
      <vt:lpstr>PowerPoint Presentation</vt:lpstr>
      <vt:lpstr>PowerPoint Presentation</vt:lpstr>
      <vt:lpstr>  Ne asigură mâncarea sănătoasă, aerul proaspăt și apa curată.   Îți poți imagina viața fără păduri,  fără cântecul păsărilor sau fără plante?                    Ar fi foarte trist…  </vt:lpstr>
      <vt:lpstr> </vt:lpstr>
      <vt:lpstr> Conservarea biodiversităţii  a devenit sau ar trebui să devină, una dintre cele mai urgente şi importante probleme ale omenirii.   </vt:lpstr>
      <vt:lpstr> Amenințări: braconaj,incendii, drumuri, agricultură,  secetă, turism, deșeuri, etc  </vt:lpstr>
      <vt:lpstr> Protecția naturii și biodiversitatea   </vt:lpstr>
      <vt:lpstr>Ce poți face TU pentru protejarea biodiversității?</vt:lpstr>
      <vt:lpstr>    “Am plecat de acasă pentru o plimbare și am ajuns să stau până la apus, doarece am simțit că a ieși în Natură înseamnă de fapt a ajunge  Acasă”   John Muir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ZIUA MONDIALĂ A MEDIULUI 2020</dc:title>
  <dc:creator>Constantin Cirjan</dc:creator>
  <cp:lastModifiedBy>MihaelaB</cp:lastModifiedBy>
  <cp:revision>59</cp:revision>
  <dcterms:created xsi:type="dcterms:W3CDTF">2020-05-22T09:57:47Z</dcterms:created>
  <dcterms:modified xsi:type="dcterms:W3CDTF">2020-06-02T22:43:47Z</dcterms:modified>
</cp:coreProperties>
</file>